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29"/>
  </p:notesMasterIdLst>
  <p:sldIdLst>
    <p:sldId id="256" r:id="rId2"/>
    <p:sldId id="258" r:id="rId3"/>
    <p:sldId id="261" r:id="rId4"/>
    <p:sldId id="262" r:id="rId5"/>
    <p:sldId id="263" r:id="rId6"/>
    <p:sldId id="266" r:id="rId7"/>
    <p:sldId id="340" r:id="rId8"/>
    <p:sldId id="265" r:id="rId9"/>
    <p:sldId id="368" r:id="rId10"/>
    <p:sldId id="268" r:id="rId11"/>
    <p:sldId id="341" r:id="rId12"/>
    <p:sldId id="308" r:id="rId13"/>
    <p:sldId id="364" r:id="rId14"/>
    <p:sldId id="363" r:id="rId15"/>
    <p:sldId id="367" r:id="rId16"/>
    <p:sldId id="361" r:id="rId17"/>
    <p:sldId id="342" r:id="rId18"/>
    <p:sldId id="311" r:id="rId19"/>
    <p:sldId id="345" r:id="rId20"/>
    <p:sldId id="357" r:id="rId21"/>
    <p:sldId id="358" r:id="rId22"/>
    <p:sldId id="270" r:id="rId23"/>
    <p:sldId id="362" r:id="rId24"/>
    <p:sldId id="349" r:id="rId25"/>
    <p:sldId id="277" r:id="rId26"/>
    <p:sldId id="269" r:id="rId27"/>
    <p:sldId id="271" r:id="rId28"/>
  </p:sldIdLst>
  <p:sldSz cx="9144000" cy="5143500" type="screen16x9"/>
  <p:notesSz cx="6858000" cy="9144000"/>
  <p:embeddedFontLst>
    <p:embeddedFont>
      <p:font typeface="Adobe Myungjo Std M" panose="02020600000000000000" pitchFamily="18" charset="-128"/>
      <p:regular r:id="rId30"/>
    </p:embeddedFont>
    <p:embeddedFont>
      <p:font typeface="Aldrich" panose="020B0604020202020204" charset="0"/>
      <p:regular r:id="rId31"/>
    </p:embeddedFont>
    <p:embeddedFont>
      <p:font typeface="Ami R" panose="02030504000101010101" pitchFamily="18" charset="-127"/>
      <p:regular r:id="rId32"/>
    </p:embeddedFont>
    <p:embeddedFont>
      <p:font typeface="Bai Jamjuree" panose="020B0604020202020204" charset="-34"/>
      <p:regular r:id="rId33"/>
      <p:bold r:id="rId34"/>
      <p:italic r:id="rId35"/>
      <p:boldItalic r:id="rId36"/>
    </p:embeddedFont>
    <p:embeddedFont>
      <p:font typeface="Candara Light" panose="020E0502030303020204" pitchFamily="34" charset="0"/>
      <p:regular r:id="rId37"/>
      <p:italic r:id="rId38"/>
    </p:embeddedFont>
    <p:embeddedFont>
      <p:font typeface="Lexend" panose="020B0604020202020204" charset="0"/>
      <p:regular r:id="rId39"/>
      <p:bold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6D0F2C-1EEA-4DAB-82B4-B27850BE0F64}">
  <a:tblStyle styleId="{086D0F2C-1EEA-4DAB-82B4-B27850BE0F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26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" name="Google Shape;25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116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167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41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0" name="Google Shape;4950;g12948bcd1fb_0_24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1" name="Google Shape;4951;g12948bcd1fb_0_24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g13e9dbcaf0c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7" name="Google Shape;3017;g13e9dbcaf0c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g13df85ff71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0" name="Google Shape;3230;g13df85ff71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g12948bcd1fb_0_22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5" name="Google Shape;3005;g12948bcd1fb_0_22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g13e9dbcaf0c_0_1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7" name="Google Shape;3037;g13e9dbcaf0c_0_1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127f379f98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127f379f98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13e9dbca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6" name="Google Shape;2696;g13e9dbca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2948bcd1fb_0_22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2948bcd1fb_0_22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127f379f98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g127f379f98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g13e437834e8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2" name="Google Shape;2942;g13e437834e8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127f379f9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127f379f9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050" dirty="0">
                <a:solidFill>
                  <a:schemeClr val="bg1"/>
                </a:solidFill>
              </a:rPr>
              <a:t>Bankers Need a </a:t>
            </a:r>
            <a:r>
              <a:rPr lang="en-US" sz="1050" dirty="0">
                <a:solidFill>
                  <a:schemeClr val="bg2"/>
                </a:solidFill>
              </a:rPr>
              <a:t>Robust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Reliable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loan default prediction system </a:t>
            </a:r>
            <a:r>
              <a:rPr lang="en-US" dirty="0">
                <a:solidFill>
                  <a:schemeClr val="bg1"/>
                </a:solidFill>
              </a:rPr>
              <a:t>that not only reduces </a:t>
            </a:r>
            <a:r>
              <a:rPr lang="en-US" dirty="0">
                <a:solidFill>
                  <a:srgbClr val="FFFF00"/>
                </a:solidFill>
              </a:rPr>
              <a:t>financial risk </a:t>
            </a:r>
            <a:r>
              <a:rPr lang="en-US" dirty="0">
                <a:solidFill>
                  <a:schemeClr val="bg1"/>
                </a:solidFill>
              </a:rPr>
              <a:t>but also enhances its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reputation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7030A0"/>
                </a:solidFill>
              </a:rPr>
              <a:t>competitiveness</a:t>
            </a:r>
            <a:r>
              <a:rPr lang="en-US" dirty="0">
                <a:solidFill>
                  <a:schemeClr val="bg1"/>
                </a:solidFill>
              </a:rPr>
              <a:t> in the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127f379f9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127f379f9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050" dirty="0">
                <a:solidFill>
                  <a:schemeClr val="bg1"/>
                </a:solidFill>
              </a:rPr>
              <a:t>Bankers Need a </a:t>
            </a:r>
            <a:r>
              <a:rPr lang="en-US" sz="1050" dirty="0">
                <a:solidFill>
                  <a:schemeClr val="bg2"/>
                </a:solidFill>
              </a:rPr>
              <a:t>Robust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Reliable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loan default prediction system </a:t>
            </a:r>
            <a:r>
              <a:rPr lang="en-US" dirty="0">
                <a:solidFill>
                  <a:schemeClr val="bg1"/>
                </a:solidFill>
              </a:rPr>
              <a:t>that not only reduces </a:t>
            </a:r>
            <a:r>
              <a:rPr lang="en-US" dirty="0">
                <a:solidFill>
                  <a:srgbClr val="FFFF00"/>
                </a:solidFill>
              </a:rPr>
              <a:t>financial risk </a:t>
            </a:r>
            <a:r>
              <a:rPr lang="en-US" dirty="0">
                <a:solidFill>
                  <a:schemeClr val="bg1"/>
                </a:solidFill>
              </a:rPr>
              <a:t>but also enhances its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reputation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7030A0"/>
                </a:solidFill>
              </a:rPr>
              <a:t>competitiveness</a:t>
            </a:r>
            <a:r>
              <a:rPr lang="en-US" dirty="0">
                <a:solidFill>
                  <a:schemeClr val="bg1"/>
                </a:solidFill>
              </a:rPr>
              <a:t> in the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7557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12948bcd1fb_0_22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12948bcd1fb_0_22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48375" y="1541473"/>
            <a:ext cx="6647100" cy="169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48525" y="3290708"/>
            <a:ext cx="66471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4" name="Google Shape;14;p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7" name="Google Shape;17;p2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22" name="Google Shape;22;p2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1409864" y="-1010428"/>
            <a:ext cx="2019176" cy="2019176"/>
            <a:chOff x="1943325" y="-220375"/>
            <a:chExt cx="1298672" cy="1298672"/>
          </a:xfrm>
        </p:grpSpPr>
        <p:sp>
          <p:nvSpPr>
            <p:cNvPr id="27" name="Google Shape;27;p2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2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76" name="Google Shape;76;p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2"/>
          <p:cNvSpPr/>
          <p:nvPr/>
        </p:nvSpPr>
        <p:spPr>
          <a:xfrm>
            <a:off x="7796285" y="275812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2_1_1_1"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Google Shape;1924;p40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40"/>
          <p:cNvSpPr txBox="1">
            <a:spLocks noGrp="1"/>
          </p:cNvSpPr>
          <p:nvPr>
            <p:ph type="title"/>
          </p:nvPr>
        </p:nvSpPr>
        <p:spPr>
          <a:xfrm>
            <a:off x="6119944" y="1739251"/>
            <a:ext cx="2308800" cy="942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26" name="Google Shape;1926;p40"/>
          <p:cNvSpPr txBox="1">
            <a:spLocks noGrp="1"/>
          </p:cNvSpPr>
          <p:nvPr>
            <p:ph type="subTitle" idx="1"/>
          </p:nvPr>
        </p:nvSpPr>
        <p:spPr>
          <a:xfrm>
            <a:off x="6119925" y="2841000"/>
            <a:ext cx="2308800" cy="7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27" name="Google Shape;1927;p40"/>
          <p:cNvGrpSpPr/>
          <p:nvPr/>
        </p:nvGrpSpPr>
        <p:grpSpPr>
          <a:xfrm rot="10800000" flipH="1">
            <a:off x="628764" y="4605178"/>
            <a:ext cx="2019176" cy="2019176"/>
            <a:chOff x="1943325" y="-220375"/>
            <a:chExt cx="1298672" cy="1298672"/>
          </a:xfrm>
        </p:grpSpPr>
        <p:sp>
          <p:nvSpPr>
            <p:cNvPr id="1928" name="Google Shape;1928;p40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0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0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0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0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0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0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0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0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0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0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0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0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0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0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0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0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0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0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0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0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0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0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0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0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0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0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0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0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0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0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0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0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0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0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0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0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0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0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0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0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0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0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0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0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0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0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0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6" name="Google Shape;1976;p40"/>
          <p:cNvGrpSpPr/>
          <p:nvPr/>
        </p:nvGrpSpPr>
        <p:grpSpPr>
          <a:xfrm rot="10800000" flipH="1">
            <a:off x="6387690" y="3917547"/>
            <a:ext cx="1965289" cy="517060"/>
            <a:chOff x="3539975" y="3523525"/>
            <a:chExt cx="745925" cy="196250"/>
          </a:xfrm>
        </p:grpSpPr>
        <p:sp>
          <p:nvSpPr>
            <p:cNvPr id="1977" name="Google Shape;1977;p40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0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0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0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0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0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0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0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0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0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0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0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0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0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0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0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3" name="Google Shape;1993;p40"/>
          <p:cNvPicPr preferRelativeResize="0"/>
          <p:nvPr/>
        </p:nvPicPr>
        <p:blipFill rotWithShape="1">
          <a:blip r:embed="rId3">
            <a:alphaModFix/>
          </a:blip>
          <a:srcRect t="1770" r="4580" b="-1770"/>
          <a:stretch/>
        </p:blipFill>
        <p:spPr>
          <a:xfrm>
            <a:off x="-319850" y="-1224475"/>
            <a:ext cx="9691050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4" name="Google Shape;1994;p40"/>
          <p:cNvGrpSpPr/>
          <p:nvPr/>
        </p:nvGrpSpPr>
        <p:grpSpPr>
          <a:xfrm rot="5400000" flipH="1">
            <a:off x="1693743" y="359223"/>
            <a:ext cx="357454" cy="956304"/>
            <a:chOff x="357713" y="600975"/>
            <a:chExt cx="357454" cy="956304"/>
          </a:xfrm>
        </p:grpSpPr>
        <p:sp>
          <p:nvSpPr>
            <p:cNvPr id="1995" name="Google Shape;1995;p40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0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0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0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3_1_1_1_1"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3" name="Google Shape;2193;p46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46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pic>
        <p:nvPicPr>
          <p:cNvPr id="2195" name="Google Shape;21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0349" flipH="1">
            <a:off x="-1128684" y="4246704"/>
            <a:ext cx="93532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6" name="Google Shape;2196;p46"/>
          <p:cNvGrpSpPr/>
          <p:nvPr/>
        </p:nvGrpSpPr>
        <p:grpSpPr>
          <a:xfrm flipH="1">
            <a:off x="435156" y="4236070"/>
            <a:ext cx="289285" cy="284718"/>
            <a:chOff x="419162" y="3302025"/>
            <a:chExt cx="220963" cy="217475"/>
          </a:xfrm>
        </p:grpSpPr>
        <p:sp>
          <p:nvSpPr>
            <p:cNvPr id="2197" name="Google Shape;2197;p46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6"/>
            <p:cNvSpPr/>
            <p:nvPr/>
          </p:nvSpPr>
          <p:spPr>
            <a:xfrm>
              <a:off x="419162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9" name="Google Shape;2199;p46"/>
          <p:cNvGrpSpPr/>
          <p:nvPr/>
        </p:nvGrpSpPr>
        <p:grpSpPr>
          <a:xfrm flipH="1">
            <a:off x="-1328926" y="2418978"/>
            <a:ext cx="1965289" cy="517060"/>
            <a:chOff x="3539975" y="3523525"/>
            <a:chExt cx="745925" cy="196250"/>
          </a:xfrm>
        </p:grpSpPr>
        <p:sp>
          <p:nvSpPr>
            <p:cNvPr id="2200" name="Google Shape;2200;p46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6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6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6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6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6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6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6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6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6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6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6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6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6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6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6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3_1_1_1_1_1_1_1"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9" name="Google Shape;2379;p49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0" name="Google Shape;2380;p49"/>
          <p:cNvGrpSpPr/>
          <p:nvPr/>
        </p:nvGrpSpPr>
        <p:grpSpPr>
          <a:xfrm rot="-5400000" flipH="1">
            <a:off x="-2692775" y="2018671"/>
            <a:ext cx="4000413" cy="3175881"/>
            <a:chOff x="5207925" y="-1994879"/>
            <a:chExt cx="4000413" cy="3175881"/>
          </a:xfrm>
        </p:grpSpPr>
        <p:sp>
          <p:nvSpPr>
            <p:cNvPr id="2381" name="Google Shape;2381;p49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9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9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4" name="Google Shape;2384;p49"/>
          <p:cNvSpPr/>
          <p:nvPr/>
        </p:nvSpPr>
        <p:spPr>
          <a:xfrm>
            <a:off x="8515238" y="3221356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5" name="Google Shape;2385;p49"/>
          <p:cNvGrpSpPr/>
          <p:nvPr/>
        </p:nvGrpSpPr>
        <p:grpSpPr>
          <a:xfrm>
            <a:off x="1664883" y="4680673"/>
            <a:ext cx="793256" cy="182899"/>
            <a:chOff x="2685575" y="2835950"/>
            <a:chExt cx="433000" cy="99825"/>
          </a:xfrm>
        </p:grpSpPr>
        <p:sp>
          <p:nvSpPr>
            <p:cNvPr id="2386" name="Google Shape;2386;p49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9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9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9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0" name="Google Shape;2390;p49"/>
          <p:cNvGrpSpPr/>
          <p:nvPr/>
        </p:nvGrpSpPr>
        <p:grpSpPr>
          <a:xfrm>
            <a:off x="3755452" y="4863578"/>
            <a:ext cx="1965289" cy="517060"/>
            <a:chOff x="3539975" y="3523525"/>
            <a:chExt cx="745925" cy="196250"/>
          </a:xfrm>
        </p:grpSpPr>
        <p:sp>
          <p:nvSpPr>
            <p:cNvPr id="2391" name="Google Shape;2391;p49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9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9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9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9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9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9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9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9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9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9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9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9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9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9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9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7" name="Google Shape;2407;p49"/>
          <p:cNvGrpSpPr/>
          <p:nvPr/>
        </p:nvGrpSpPr>
        <p:grpSpPr>
          <a:xfrm>
            <a:off x="8428555" y="1737712"/>
            <a:ext cx="1039906" cy="679800"/>
            <a:chOff x="4082325" y="3790650"/>
            <a:chExt cx="1039906" cy="679800"/>
          </a:xfrm>
        </p:grpSpPr>
        <p:sp>
          <p:nvSpPr>
            <p:cNvPr id="2408" name="Google Shape;2408;p49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9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9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1" name="Google Shape;2411;p49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0" name="Google Shape;2470;p51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1" name="Google Shape;2471;p51"/>
          <p:cNvPicPr preferRelativeResize="0"/>
          <p:nvPr/>
        </p:nvPicPr>
        <p:blipFill rotWithShape="1">
          <a:blip r:embed="rId3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2" name="Google Shape;247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3" name="Google Shape;2473;p51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474" name="Google Shape;2474;p51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1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6" name="Google Shape;2476;p51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2477" name="Google Shape;2477;p51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1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1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1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1" name="Google Shape;2481;p51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2482" name="Google Shape;2482;p51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1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1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1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6" name="Google Shape;2486;p51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487" name="Google Shape;2487;p51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1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1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1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1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1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1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1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1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1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1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1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1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1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1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1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03" name="Google Shape;250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5" name="Google Shape;2505;p5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6" name="Google Shape;2506;p52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flipH="1">
            <a:off x="-9" y="40160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7" name="Google Shape;2507;p52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2508" name="Google Shape;2508;p5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2"/>
            <p:cNvSpPr/>
            <p:nvPr/>
          </p:nvSpPr>
          <p:spPr>
            <a:xfrm>
              <a:off x="423709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0" name="Google Shape;2510;p52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2511" name="Google Shape;2511;p52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2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2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2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2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2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2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2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2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2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2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2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2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2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2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2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2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2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2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2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2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2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2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2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2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2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2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2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2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2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2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2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2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2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2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2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2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2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2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2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2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2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2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2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2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2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2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2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9" name="Google Shape;2559;p52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2560" name="Google Shape;2560;p5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76" name="Google Shape;25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29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29"/>
          <p:cNvSpPr txBox="1">
            <a:spLocks noGrp="1"/>
          </p:cNvSpPr>
          <p:nvPr>
            <p:ph type="subTitle" idx="1"/>
          </p:nvPr>
        </p:nvSpPr>
        <p:spPr>
          <a:xfrm>
            <a:off x="4836309" y="1844780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6" name="Google Shape;1246;p29"/>
          <p:cNvSpPr txBox="1">
            <a:spLocks noGrp="1"/>
          </p:cNvSpPr>
          <p:nvPr>
            <p:ph type="subTitle" idx="2"/>
          </p:nvPr>
        </p:nvSpPr>
        <p:spPr>
          <a:xfrm>
            <a:off x="4836300" y="2197450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29"/>
          <p:cNvSpPr txBox="1">
            <a:spLocks noGrp="1"/>
          </p:cNvSpPr>
          <p:nvPr>
            <p:ph type="subTitle" idx="3"/>
          </p:nvPr>
        </p:nvSpPr>
        <p:spPr>
          <a:xfrm>
            <a:off x="4836305" y="2833230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8" name="Google Shape;1248;p29"/>
          <p:cNvSpPr txBox="1">
            <a:spLocks noGrp="1"/>
          </p:cNvSpPr>
          <p:nvPr>
            <p:ph type="subTitle" idx="4"/>
          </p:nvPr>
        </p:nvSpPr>
        <p:spPr>
          <a:xfrm>
            <a:off x="4836303" y="3185900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9" name="Google Shape;1249;p29"/>
          <p:cNvSpPr txBox="1">
            <a:spLocks noGrp="1"/>
          </p:cNvSpPr>
          <p:nvPr>
            <p:ph type="subTitle" idx="5"/>
          </p:nvPr>
        </p:nvSpPr>
        <p:spPr>
          <a:xfrm>
            <a:off x="1167897" y="135055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0" name="Google Shape;1250;p29"/>
          <p:cNvSpPr txBox="1">
            <a:spLocks noGrp="1"/>
          </p:cNvSpPr>
          <p:nvPr>
            <p:ph type="subTitle" idx="6"/>
          </p:nvPr>
        </p:nvSpPr>
        <p:spPr>
          <a:xfrm>
            <a:off x="1167902" y="1703225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1" name="Google Shape;1251;p29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252" name="Google Shape;1252;p29"/>
          <p:cNvSpPr txBox="1">
            <a:spLocks noGrp="1"/>
          </p:cNvSpPr>
          <p:nvPr>
            <p:ph type="subTitle" idx="7"/>
          </p:nvPr>
        </p:nvSpPr>
        <p:spPr>
          <a:xfrm>
            <a:off x="1167909" y="332745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3" name="Google Shape;1253;p29"/>
          <p:cNvSpPr txBox="1">
            <a:spLocks noGrp="1"/>
          </p:cNvSpPr>
          <p:nvPr>
            <p:ph type="subTitle" idx="8"/>
          </p:nvPr>
        </p:nvSpPr>
        <p:spPr>
          <a:xfrm>
            <a:off x="1167900" y="3680125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4" name="Google Shape;1254;p29"/>
          <p:cNvSpPr txBox="1">
            <a:spLocks noGrp="1"/>
          </p:cNvSpPr>
          <p:nvPr>
            <p:ph type="subTitle" idx="9"/>
          </p:nvPr>
        </p:nvSpPr>
        <p:spPr>
          <a:xfrm>
            <a:off x="1167897" y="233900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5" name="Google Shape;1255;p29"/>
          <p:cNvSpPr txBox="1">
            <a:spLocks noGrp="1"/>
          </p:cNvSpPr>
          <p:nvPr>
            <p:ph type="subTitle" idx="13"/>
          </p:nvPr>
        </p:nvSpPr>
        <p:spPr>
          <a:xfrm>
            <a:off x="1167902" y="2691675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56" name="Google Shape;1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7276" y="39968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7" name="Google Shape;1257;p29"/>
          <p:cNvGrpSpPr/>
          <p:nvPr/>
        </p:nvGrpSpPr>
        <p:grpSpPr>
          <a:xfrm>
            <a:off x="391864" y="3850070"/>
            <a:ext cx="289170" cy="284718"/>
            <a:chOff x="426000" y="3302025"/>
            <a:chExt cx="220875" cy="217475"/>
          </a:xfrm>
        </p:grpSpPr>
        <p:sp>
          <p:nvSpPr>
            <p:cNvPr id="1258" name="Google Shape;1258;p29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29"/>
          <p:cNvGrpSpPr/>
          <p:nvPr/>
        </p:nvGrpSpPr>
        <p:grpSpPr>
          <a:xfrm>
            <a:off x="357713" y="1058175"/>
            <a:ext cx="357454" cy="956304"/>
            <a:chOff x="357713" y="600975"/>
            <a:chExt cx="357454" cy="956304"/>
          </a:xfrm>
        </p:grpSpPr>
        <p:sp>
          <p:nvSpPr>
            <p:cNvPr id="1261" name="Google Shape;1261;p29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9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29"/>
          <p:cNvGrpSpPr/>
          <p:nvPr/>
        </p:nvGrpSpPr>
        <p:grpSpPr>
          <a:xfrm>
            <a:off x="8366565" y="3353020"/>
            <a:ext cx="1965289" cy="517060"/>
            <a:chOff x="3539975" y="3523525"/>
            <a:chExt cx="745925" cy="196250"/>
          </a:xfrm>
        </p:grpSpPr>
        <p:sp>
          <p:nvSpPr>
            <p:cNvPr id="1266" name="Google Shape;1266;p29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9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9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9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9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9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9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9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9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9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9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9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9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9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9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9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2" name="Google Shape;1282;p29"/>
          <p:cNvSpPr/>
          <p:nvPr/>
        </p:nvSpPr>
        <p:spPr>
          <a:xfrm>
            <a:off x="258688" y="26388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933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1467300" y="2623376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2181900" y="3792111"/>
            <a:ext cx="47802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flipH="1">
            <a:off x="-1227634" y="39462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3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101" name="Google Shape;101;p3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23709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3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104" name="Google Shape;104;p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2" name="Google Shape;15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3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154" name="Google Shape;154;p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3"/>
          <p:cNvSpPr txBox="1">
            <a:spLocks noGrp="1"/>
          </p:cNvSpPr>
          <p:nvPr>
            <p:ph type="title" hasCustomPrompt="1"/>
          </p:nvPr>
        </p:nvSpPr>
        <p:spPr>
          <a:xfrm>
            <a:off x="817925" y="1535078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58" name="Google Shape;558;p13"/>
          <p:cNvSpPr txBox="1">
            <a:spLocks noGrp="1"/>
          </p:cNvSpPr>
          <p:nvPr>
            <p:ph type="subTitle" idx="1"/>
          </p:nvPr>
        </p:nvSpPr>
        <p:spPr>
          <a:xfrm>
            <a:off x="1639675" y="148345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13"/>
          <p:cNvSpPr txBox="1">
            <a:spLocks noGrp="1"/>
          </p:cNvSpPr>
          <p:nvPr>
            <p:ph type="subTitle" idx="2"/>
          </p:nvPr>
        </p:nvSpPr>
        <p:spPr>
          <a:xfrm>
            <a:off x="1639675" y="183804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13"/>
          <p:cNvSpPr txBox="1">
            <a:spLocks noGrp="1"/>
          </p:cNvSpPr>
          <p:nvPr>
            <p:ph type="title" idx="3" hasCustomPrompt="1"/>
          </p:nvPr>
        </p:nvSpPr>
        <p:spPr>
          <a:xfrm>
            <a:off x="817925" y="254729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1" name="Google Shape;561;p13"/>
          <p:cNvSpPr txBox="1">
            <a:spLocks noGrp="1"/>
          </p:cNvSpPr>
          <p:nvPr>
            <p:ph type="subTitle" idx="4"/>
          </p:nvPr>
        </p:nvSpPr>
        <p:spPr>
          <a:xfrm>
            <a:off x="1639675" y="2497425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13"/>
          <p:cNvSpPr txBox="1">
            <a:spLocks noGrp="1"/>
          </p:cNvSpPr>
          <p:nvPr>
            <p:ph type="subTitle" idx="5"/>
          </p:nvPr>
        </p:nvSpPr>
        <p:spPr>
          <a:xfrm>
            <a:off x="1639675" y="2852015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13"/>
          <p:cNvSpPr txBox="1">
            <a:spLocks noGrp="1"/>
          </p:cNvSpPr>
          <p:nvPr>
            <p:ph type="title" idx="6" hasCustomPrompt="1"/>
          </p:nvPr>
        </p:nvSpPr>
        <p:spPr>
          <a:xfrm>
            <a:off x="817925" y="355951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4" name="Google Shape;564;p13"/>
          <p:cNvSpPr txBox="1">
            <a:spLocks noGrp="1"/>
          </p:cNvSpPr>
          <p:nvPr>
            <p:ph type="subTitle" idx="7"/>
          </p:nvPr>
        </p:nvSpPr>
        <p:spPr>
          <a:xfrm>
            <a:off x="1639675" y="351140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13"/>
          <p:cNvSpPr txBox="1">
            <a:spLocks noGrp="1"/>
          </p:cNvSpPr>
          <p:nvPr>
            <p:ph type="subTitle" idx="8"/>
          </p:nvPr>
        </p:nvSpPr>
        <p:spPr>
          <a:xfrm>
            <a:off x="1639675" y="386599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13"/>
          <p:cNvSpPr txBox="1">
            <a:spLocks noGrp="1"/>
          </p:cNvSpPr>
          <p:nvPr>
            <p:ph type="title" idx="9" hasCustomPrompt="1"/>
          </p:nvPr>
        </p:nvSpPr>
        <p:spPr>
          <a:xfrm>
            <a:off x="4707713" y="1535078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7" name="Google Shape;567;p13"/>
          <p:cNvSpPr txBox="1">
            <a:spLocks noGrp="1"/>
          </p:cNvSpPr>
          <p:nvPr>
            <p:ph type="subTitle" idx="13"/>
          </p:nvPr>
        </p:nvSpPr>
        <p:spPr>
          <a:xfrm>
            <a:off x="5529413" y="148345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13"/>
          <p:cNvSpPr txBox="1">
            <a:spLocks noGrp="1"/>
          </p:cNvSpPr>
          <p:nvPr>
            <p:ph type="subTitle" idx="14"/>
          </p:nvPr>
        </p:nvSpPr>
        <p:spPr>
          <a:xfrm>
            <a:off x="5529413" y="183804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13"/>
          <p:cNvSpPr txBox="1">
            <a:spLocks noGrp="1"/>
          </p:cNvSpPr>
          <p:nvPr>
            <p:ph type="title" idx="15" hasCustomPrompt="1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0" name="Google Shape;570;p13"/>
          <p:cNvSpPr txBox="1">
            <a:spLocks noGrp="1"/>
          </p:cNvSpPr>
          <p:nvPr>
            <p:ph type="subTitle" idx="16"/>
          </p:nvPr>
        </p:nvSpPr>
        <p:spPr>
          <a:xfrm>
            <a:off x="5529413" y="2497425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13"/>
          <p:cNvSpPr txBox="1">
            <a:spLocks noGrp="1"/>
          </p:cNvSpPr>
          <p:nvPr>
            <p:ph type="subTitle" idx="17"/>
          </p:nvPr>
        </p:nvSpPr>
        <p:spPr>
          <a:xfrm>
            <a:off x="5529413" y="2852015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13"/>
          <p:cNvSpPr txBox="1">
            <a:spLocks noGrp="1"/>
          </p:cNvSpPr>
          <p:nvPr>
            <p:ph type="title" idx="18" hasCustomPrompt="1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3" name="Google Shape;573;p13"/>
          <p:cNvSpPr txBox="1">
            <a:spLocks noGrp="1"/>
          </p:cNvSpPr>
          <p:nvPr>
            <p:ph type="subTitle" idx="19"/>
          </p:nvPr>
        </p:nvSpPr>
        <p:spPr>
          <a:xfrm>
            <a:off x="5529413" y="351140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13"/>
          <p:cNvSpPr txBox="1">
            <a:spLocks noGrp="1"/>
          </p:cNvSpPr>
          <p:nvPr>
            <p:ph type="subTitle" idx="20"/>
          </p:nvPr>
        </p:nvSpPr>
        <p:spPr>
          <a:xfrm>
            <a:off x="5529413" y="386599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title" idx="21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576" name="Google Shape;576;p13"/>
          <p:cNvGrpSpPr/>
          <p:nvPr/>
        </p:nvGrpSpPr>
        <p:grpSpPr>
          <a:xfrm>
            <a:off x="8246982" y="3524700"/>
            <a:ext cx="1039906" cy="679800"/>
            <a:chOff x="4082325" y="3790650"/>
            <a:chExt cx="1039906" cy="679800"/>
          </a:xfrm>
        </p:grpSpPr>
        <p:sp>
          <p:nvSpPr>
            <p:cNvPr id="577" name="Google Shape;577;p13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13"/>
          <p:cNvGrpSpPr/>
          <p:nvPr/>
        </p:nvGrpSpPr>
        <p:grpSpPr>
          <a:xfrm>
            <a:off x="-846423" y="4392645"/>
            <a:ext cx="1965289" cy="517060"/>
            <a:chOff x="3539975" y="3523525"/>
            <a:chExt cx="745925" cy="196250"/>
          </a:xfrm>
        </p:grpSpPr>
        <p:sp>
          <p:nvSpPr>
            <p:cNvPr id="581" name="Google Shape;581;p1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13"/>
          <p:cNvGrpSpPr/>
          <p:nvPr/>
        </p:nvGrpSpPr>
        <p:grpSpPr>
          <a:xfrm flipH="1">
            <a:off x="-3594575" y="-199329"/>
            <a:ext cx="4000413" cy="3175881"/>
            <a:chOff x="5207925" y="-1994879"/>
            <a:chExt cx="4000413" cy="3175881"/>
          </a:xfrm>
        </p:grpSpPr>
        <p:sp>
          <p:nvSpPr>
            <p:cNvPr id="598" name="Google Shape;598;p13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_1_1_1_1_2_1_1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20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20"/>
          <p:cNvSpPr txBox="1">
            <a:spLocks noGrp="1"/>
          </p:cNvSpPr>
          <p:nvPr>
            <p:ph type="subTitle" idx="1"/>
          </p:nvPr>
        </p:nvSpPr>
        <p:spPr>
          <a:xfrm>
            <a:off x="6500284" y="2800350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20"/>
          <p:cNvSpPr txBox="1">
            <a:spLocks noGrp="1"/>
          </p:cNvSpPr>
          <p:nvPr>
            <p:ph type="subTitle" idx="2"/>
          </p:nvPr>
        </p:nvSpPr>
        <p:spPr>
          <a:xfrm>
            <a:off x="6500273" y="3062422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20"/>
          <p:cNvSpPr txBox="1">
            <a:spLocks noGrp="1"/>
          </p:cNvSpPr>
          <p:nvPr>
            <p:ph type="subTitle" idx="3"/>
          </p:nvPr>
        </p:nvSpPr>
        <p:spPr>
          <a:xfrm>
            <a:off x="4572006" y="2800350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20"/>
          <p:cNvSpPr txBox="1">
            <a:spLocks noGrp="1"/>
          </p:cNvSpPr>
          <p:nvPr>
            <p:ph type="subTitle" idx="4"/>
          </p:nvPr>
        </p:nvSpPr>
        <p:spPr>
          <a:xfrm>
            <a:off x="4571984" y="3062422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20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20"/>
          <p:cNvSpPr txBox="1">
            <a:spLocks noGrp="1"/>
          </p:cNvSpPr>
          <p:nvPr>
            <p:ph type="subTitle" idx="5"/>
          </p:nvPr>
        </p:nvSpPr>
        <p:spPr>
          <a:xfrm>
            <a:off x="2643734" y="2800363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20"/>
          <p:cNvSpPr txBox="1">
            <a:spLocks noGrp="1"/>
          </p:cNvSpPr>
          <p:nvPr>
            <p:ph type="subTitle" idx="6"/>
          </p:nvPr>
        </p:nvSpPr>
        <p:spPr>
          <a:xfrm>
            <a:off x="2643718" y="3062447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20"/>
          <p:cNvSpPr txBox="1">
            <a:spLocks noGrp="1"/>
          </p:cNvSpPr>
          <p:nvPr>
            <p:ph type="subTitle" idx="7"/>
          </p:nvPr>
        </p:nvSpPr>
        <p:spPr>
          <a:xfrm>
            <a:off x="715527" y="2800363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20"/>
          <p:cNvSpPr txBox="1">
            <a:spLocks noGrp="1"/>
          </p:cNvSpPr>
          <p:nvPr>
            <p:ph type="subTitle" idx="8"/>
          </p:nvPr>
        </p:nvSpPr>
        <p:spPr>
          <a:xfrm>
            <a:off x="715500" y="3062447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18" name="Google Shape;918;p20"/>
          <p:cNvGrpSpPr/>
          <p:nvPr/>
        </p:nvGrpSpPr>
        <p:grpSpPr>
          <a:xfrm>
            <a:off x="398750" y="1564070"/>
            <a:ext cx="282284" cy="284718"/>
            <a:chOff x="431259" y="3302025"/>
            <a:chExt cx="215616" cy="217475"/>
          </a:xfrm>
        </p:grpSpPr>
        <p:sp>
          <p:nvSpPr>
            <p:cNvPr id="919" name="Google Shape;919;p20"/>
            <p:cNvSpPr/>
            <p:nvPr/>
          </p:nvSpPr>
          <p:spPr>
            <a:xfrm>
              <a:off x="431259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20"/>
          <p:cNvGrpSpPr/>
          <p:nvPr/>
        </p:nvGrpSpPr>
        <p:grpSpPr>
          <a:xfrm>
            <a:off x="357713" y="3191775"/>
            <a:ext cx="357454" cy="956304"/>
            <a:chOff x="357713" y="600975"/>
            <a:chExt cx="357454" cy="956304"/>
          </a:xfrm>
        </p:grpSpPr>
        <p:sp>
          <p:nvSpPr>
            <p:cNvPr id="922" name="Google Shape;922;p20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20"/>
          <p:cNvGrpSpPr/>
          <p:nvPr/>
        </p:nvGrpSpPr>
        <p:grpSpPr>
          <a:xfrm>
            <a:off x="239464" y="4378897"/>
            <a:ext cx="2019176" cy="2019176"/>
            <a:chOff x="1943325" y="-220375"/>
            <a:chExt cx="1298672" cy="1298672"/>
          </a:xfrm>
        </p:grpSpPr>
        <p:sp>
          <p:nvSpPr>
            <p:cNvPr id="927" name="Google Shape;927;p20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0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0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0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0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0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0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0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0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0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20"/>
          <p:cNvGrpSpPr/>
          <p:nvPr/>
        </p:nvGrpSpPr>
        <p:grpSpPr>
          <a:xfrm>
            <a:off x="7987940" y="1294445"/>
            <a:ext cx="1965289" cy="517060"/>
            <a:chOff x="3539975" y="3523525"/>
            <a:chExt cx="745925" cy="196250"/>
          </a:xfrm>
        </p:grpSpPr>
        <p:sp>
          <p:nvSpPr>
            <p:cNvPr id="976" name="Google Shape;976;p20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0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0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2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22"/>
          <p:cNvSpPr txBox="1">
            <a:spLocks noGrp="1"/>
          </p:cNvSpPr>
          <p:nvPr>
            <p:ph type="subTitle" idx="1"/>
          </p:nvPr>
        </p:nvSpPr>
        <p:spPr>
          <a:xfrm>
            <a:off x="3256861" y="13205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2" name="Google Shape;1032;p22"/>
          <p:cNvSpPr txBox="1">
            <a:spLocks noGrp="1"/>
          </p:cNvSpPr>
          <p:nvPr>
            <p:ph type="subTitle" idx="2"/>
          </p:nvPr>
        </p:nvSpPr>
        <p:spPr>
          <a:xfrm>
            <a:off x="3256856" y="17850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22"/>
          <p:cNvSpPr txBox="1">
            <a:spLocks noGrp="1"/>
          </p:cNvSpPr>
          <p:nvPr>
            <p:ph type="subTitle" idx="3"/>
          </p:nvPr>
        </p:nvSpPr>
        <p:spPr>
          <a:xfrm>
            <a:off x="3256861" y="24359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22"/>
          <p:cNvSpPr txBox="1">
            <a:spLocks noGrp="1"/>
          </p:cNvSpPr>
          <p:nvPr>
            <p:ph type="subTitle" idx="4"/>
          </p:nvPr>
        </p:nvSpPr>
        <p:spPr>
          <a:xfrm>
            <a:off x="3256856" y="29004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5" name="Google Shape;1035;p22"/>
          <p:cNvSpPr txBox="1">
            <a:spLocks noGrp="1"/>
          </p:cNvSpPr>
          <p:nvPr>
            <p:ph type="subTitle" idx="5"/>
          </p:nvPr>
        </p:nvSpPr>
        <p:spPr>
          <a:xfrm>
            <a:off x="3256861" y="35513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22"/>
          <p:cNvSpPr txBox="1">
            <a:spLocks noGrp="1"/>
          </p:cNvSpPr>
          <p:nvPr>
            <p:ph type="subTitle" idx="6"/>
          </p:nvPr>
        </p:nvSpPr>
        <p:spPr>
          <a:xfrm>
            <a:off x="3256856" y="40158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22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1038" name="Google Shape;1038;p22"/>
          <p:cNvGrpSpPr/>
          <p:nvPr/>
        </p:nvGrpSpPr>
        <p:grpSpPr>
          <a:xfrm flipH="1">
            <a:off x="-760312" y="4088195"/>
            <a:ext cx="1965289" cy="517060"/>
            <a:chOff x="3539975" y="3523525"/>
            <a:chExt cx="745925" cy="196250"/>
          </a:xfrm>
        </p:grpSpPr>
        <p:sp>
          <p:nvSpPr>
            <p:cNvPr id="1039" name="Google Shape;1039;p2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22"/>
          <p:cNvGrpSpPr/>
          <p:nvPr/>
        </p:nvGrpSpPr>
        <p:grpSpPr>
          <a:xfrm>
            <a:off x="743688" y="1615450"/>
            <a:ext cx="357454" cy="956304"/>
            <a:chOff x="357713" y="600975"/>
            <a:chExt cx="357454" cy="956304"/>
          </a:xfrm>
        </p:grpSpPr>
        <p:sp>
          <p:nvSpPr>
            <p:cNvPr id="1056" name="Google Shape;1056;p22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2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Google Shape;1414;p3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32"/>
          <p:cNvSpPr txBox="1">
            <a:spLocks noGrp="1"/>
          </p:cNvSpPr>
          <p:nvPr>
            <p:ph type="title"/>
          </p:nvPr>
        </p:nvSpPr>
        <p:spPr>
          <a:xfrm>
            <a:off x="5880200" y="1545007"/>
            <a:ext cx="2548200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32"/>
          <p:cNvSpPr txBox="1">
            <a:spLocks noGrp="1"/>
          </p:cNvSpPr>
          <p:nvPr>
            <p:ph type="subTitle" idx="1"/>
          </p:nvPr>
        </p:nvSpPr>
        <p:spPr>
          <a:xfrm>
            <a:off x="4572000" y="2466700"/>
            <a:ext cx="3856200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17" name="Google Shape;14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026" y="-1108430"/>
            <a:ext cx="2733675" cy="289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8" name="Google Shape;1418;p32"/>
          <p:cNvGrpSpPr/>
          <p:nvPr/>
        </p:nvGrpSpPr>
        <p:grpSpPr>
          <a:xfrm>
            <a:off x="4093457" y="3925450"/>
            <a:ext cx="1039906" cy="679800"/>
            <a:chOff x="4082325" y="3790650"/>
            <a:chExt cx="1039906" cy="679800"/>
          </a:xfrm>
        </p:grpSpPr>
        <p:sp>
          <p:nvSpPr>
            <p:cNvPr id="1419" name="Google Shape;1419;p32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2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2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32"/>
          <p:cNvGrpSpPr/>
          <p:nvPr/>
        </p:nvGrpSpPr>
        <p:grpSpPr>
          <a:xfrm>
            <a:off x="7538846" y="4021496"/>
            <a:ext cx="793256" cy="182899"/>
            <a:chOff x="2685575" y="2835950"/>
            <a:chExt cx="433000" cy="99825"/>
          </a:xfrm>
        </p:grpSpPr>
        <p:sp>
          <p:nvSpPr>
            <p:cNvPr id="1423" name="Google Shape;1423;p32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2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2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2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1427;p32"/>
          <p:cNvGrpSpPr/>
          <p:nvPr/>
        </p:nvGrpSpPr>
        <p:grpSpPr>
          <a:xfrm>
            <a:off x="6492952" y="563770"/>
            <a:ext cx="1965289" cy="517060"/>
            <a:chOff x="3539975" y="3523525"/>
            <a:chExt cx="745925" cy="196250"/>
          </a:xfrm>
        </p:grpSpPr>
        <p:sp>
          <p:nvSpPr>
            <p:cNvPr id="1428" name="Google Shape;1428;p3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32"/>
          <p:cNvSpPr/>
          <p:nvPr/>
        </p:nvSpPr>
        <p:spPr>
          <a:xfrm>
            <a:off x="6088025" y="398821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2"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Google Shape;1446;p3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33"/>
          <p:cNvSpPr txBox="1">
            <a:spLocks noGrp="1"/>
          </p:cNvSpPr>
          <p:nvPr>
            <p:ph type="title"/>
          </p:nvPr>
        </p:nvSpPr>
        <p:spPr>
          <a:xfrm>
            <a:off x="4963975" y="1838875"/>
            <a:ext cx="33963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33"/>
          <p:cNvSpPr txBox="1">
            <a:spLocks noGrp="1"/>
          </p:cNvSpPr>
          <p:nvPr>
            <p:ph type="subTitle" idx="1"/>
          </p:nvPr>
        </p:nvSpPr>
        <p:spPr>
          <a:xfrm>
            <a:off x="4963950" y="2332050"/>
            <a:ext cx="3396300" cy="11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49" name="Google Shape;1449;p33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450" name="Google Shape;1450;p33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3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2" name="Google Shape;1452;p33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453" name="Google Shape;1453;p33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3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1458" name="Google Shape;1458;p3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33"/>
          <p:cNvGrpSpPr/>
          <p:nvPr/>
        </p:nvGrpSpPr>
        <p:grpSpPr>
          <a:xfrm>
            <a:off x="1587414" y="-1495728"/>
            <a:ext cx="2019176" cy="2019176"/>
            <a:chOff x="1943325" y="-220375"/>
            <a:chExt cx="1298672" cy="1298672"/>
          </a:xfrm>
        </p:grpSpPr>
        <p:sp>
          <p:nvSpPr>
            <p:cNvPr id="1463" name="Google Shape;1463;p3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1" name="Google Shape;1511;p33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1512" name="Google Shape;1512;p3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8" name="Google Shape;1528;p33"/>
          <p:cNvSpPr/>
          <p:nvPr/>
        </p:nvSpPr>
        <p:spPr>
          <a:xfrm rot="-5400000">
            <a:off x="6334322" y="335567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33"/>
          <p:cNvSpPr/>
          <p:nvPr/>
        </p:nvSpPr>
        <p:spPr>
          <a:xfrm>
            <a:off x="4572000" y="405096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0" name="Google Shape;15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14" y="-963850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1" name="Google Shape;1531;p33"/>
          <p:cNvGrpSpPr/>
          <p:nvPr/>
        </p:nvGrpSpPr>
        <p:grpSpPr>
          <a:xfrm rot="10800000">
            <a:off x="-1284662" y="4546071"/>
            <a:ext cx="3952129" cy="3175881"/>
            <a:chOff x="5256209" y="-1994879"/>
            <a:chExt cx="3952129" cy="3175881"/>
          </a:xfrm>
        </p:grpSpPr>
        <p:sp>
          <p:nvSpPr>
            <p:cNvPr id="1532" name="Google Shape;1532;p33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3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2_1"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34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34"/>
          <p:cNvSpPr txBox="1">
            <a:spLocks noGrp="1"/>
          </p:cNvSpPr>
          <p:nvPr>
            <p:ph type="title"/>
          </p:nvPr>
        </p:nvSpPr>
        <p:spPr>
          <a:xfrm>
            <a:off x="783900" y="1838875"/>
            <a:ext cx="33960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537" name="Google Shape;1537;p34"/>
          <p:cNvSpPr txBox="1">
            <a:spLocks noGrp="1"/>
          </p:cNvSpPr>
          <p:nvPr>
            <p:ph type="subTitle" idx="1"/>
          </p:nvPr>
        </p:nvSpPr>
        <p:spPr>
          <a:xfrm>
            <a:off x="784010" y="2332050"/>
            <a:ext cx="3396000" cy="11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38" name="Google Shape;1538;p34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rot="10800000" flipH="1">
            <a:off x="-731476" y="-1253478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9" name="Google Shape;1539;p34"/>
          <p:cNvGrpSpPr/>
          <p:nvPr/>
        </p:nvGrpSpPr>
        <p:grpSpPr>
          <a:xfrm rot="10800000" flipH="1">
            <a:off x="391864" y="1215484"/>
            <a:ext cx="289170" cy="284718"/>
            <a:chOff x="426000" y="3302025"/>
            <a:chExt cx="220875" cy="217475"/>
          </a:xfrm>
        </p:grpSpPr>
        <p:sp>
          <p:nvSpPr>
            <p:cNvPr id="1540" name="Google Shape;1540;p34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" name="Google Shape;1542;p34"/>
          <p:cNvGrpSpPr/>
          <p:nvPr/>
        </p:nvGrpSpPr>
        <p:grpSpPr>
          <a:xfrm rot="10800000" flipH="1">
            <a:off x="357713" y="3564393"/>
            <a:ext cx="357454" cy="956304"/>
            <a:chOff x="357713" y="600975"/>
            <a:chExt cx="357454" cy="956304"/>
          </a:xfrm>
        </p:grpSpPr>
        <p:sp>
          <p:nvSpPr>
            <p:cNvPr id="1543" name="Google Shape;1543;p34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34"/>
          <p:cNvGrpSpPr/>
          <p:nvPr/>
        </p:nvGrpSpPr>
        <p:grpSpPr>
          <a:xfrm rot="10800000" flipH="1">
            <a:off x="5258308" y="4520702"/>
            <a:ext cx="793256" cy="182899"/>
            <a:chOff x="2685575" y="2835950"/>
            <a:chExt cx="433000" cy="99825"/>
          </a:xfrm>
        </p:grpSpPr>
        <p:sp>
          <p:nvSpPr>
            <p:cNvPr id="1548" name="Google Shape;1548;p34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2" name="Google Shape;1552;p34"/>
          <p:cNvGrpSpPr/>
          <p:nvPr/>
        </p:nvGrpSpPr>
        <p:grpSpPr>
          <a:xfrm rot="10800000" flipH="1">
            <a:off x="1363114" y="3961574"/>
            <a:ext cx="2019176" cy="2019176"/>
            <a:chOff x="1943325" y="-220375"/>
            <a:chExt cx="1298672" cy="1298672"/>
          </a:xfrm>
        </p:grpSpPr>
        <p:sp>
          <p:nvSpPr>
            <p:cNvPr id="1553" name="Google Shape;1553;p34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4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4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4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4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34"/>
          <p:cNvGrpSpPr/>
          <p:nvPr/>
        </p:nvGrpSpPr>
        <p:grpSpPr>
          <a:xfrm rot="10800000" flipH="1">
            <a:off x="8366565" y="1480192"/>
            <a:ext cx="1965289" cy="517060"/>
            <a:chOff x="3539975" y="3523525"/>
            <a:chExt cx="745925" cy="196250"/>
          </a:xfrm>
        </p:grpSpPr>
        <p:sp>
          <p:nvSpPr>
            <p:cNvPr id="1602" name="Google Shape;1602;p34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8" name="Google Shape;1618;p34"/>
          <p:cNvSpPr/>
          <p:nvPr/>
        </p:nvSpPr>
        <p:spPr>
          <a:xfrm rot="10800000" flipH="1">
            <a:off x="3819050" y="3824417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_2_1_1_1_1_1"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5" name="Google Shape;1805;p38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6" name="Google Shape;1806;p38"/>
          <p:cNvSpPr txBox="1">
            <a:spLocks noGrp="1"/>
          </p:cNvSpPr>
          <p:nvPr>
            <p:ph type="title"/>
          </p:nvPr>
        </p:nvSpPr>
        <p:spPr>
          <a:xfrm>
            <a:off x="1825050" y="1909850"/>
            <a:ext cx="54939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1807" name="Google Shape;1807;p38"/>
          <p:cNvGrpSpPr/>
          <p:nvPr/>
        </p:nvGrpSpPr>
        <p:grpSpPr>
          <a:xfrm>
            <a:off x="1364665" y="639534"/>
            <a:ext cx="1965289" cy="517060"/>
            <a:chOff x="3539975" y="3523525"/>
            <a:chExt cx="745925" cy="196250"/>
          </a:xfrm>
        </p:grpSpPr>
        <p:sp>
          <p:nvSpPr>
            <p:cNvPr id="1808" name="Google Shape;1808;p38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8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8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8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8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8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8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8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8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8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8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24" name="Google Shape;18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01200" y="3499563"/>
            <a:ext cx="7194375" cy="2062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5" name="Google Shape;1825;p38"/>
          <p:cNvGrpSpPr/>
          <p:nvPr/>
        </p:nvGrpSpPr>
        <p:grpSpPr>
          <a:xfrm>
            <a:off x="8063763" y="2173397"/>
            <a:ext cx="357454" cy="956304"/>
            <a:chOff x="357713" y="600975"/>
            <a:chExt cx="357454" cy="956304"/>
          </a:xfrm>
        </p:grpSpPr>
        <p:sp>
          <p:nvSpPr>
            <p:cNvPr id="1826" name="Google Shape;1826;p38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8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8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0" name="Google Shape;1830;p38"/>
          <p:cNvSpPr/>
          <p:nvPr/>
        </p:nvSpPr>
        <p:spPr>
          <a:xfrm flipH="1">
            <a:off x="4294245" y="620913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1" name="Google Shape;1831;p38"/>
          <p:cNvGrpSpPr/>
          <p:nvPr/>
        </p:nvGrpSpPr>
        <p:grpSpPr>
          <a:xfrm rot="-5400000">
            <a:off x="-2779003" y="-1736891"/>
            <a:ext cx="3952129" cy="3175881"/>
            <a:chOff x="5256209" y="-1994879"/>
            <a:chExt cx="3952129" cy="3175881"/>
          </a:xfrm>
        </p:grpSpPr>
        <p:sp>
          <p:nvSpPr>
            <p:cNvPr id="1832" name="Google Shape;1832;p38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8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4" name="Google Shape;1834;p38"/>
          <p:cNvSpPr txBox="1">
            <a:spLocks noGrp="1"/>
          </p:cNvSpPr>
          <p:nvPr>
            <p:ph type="subTitle" idx="1"/>
          </p:nvPr>
        </p:nvSpPr>
        <p:spPr>
          <a:xfrm>
            <a:off x="1825050" y="2427700"/>
            <a:ext cx="54939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550" y="1152475"/>
            <a:ext cx="7713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666" r:id="rId4"/>
    <p:sldLayoutId id="2147483668" r:id="rId5"/>
    <p:sldLayoutId id="2147483678" r:id="rId6"/>
    <p:sldLayoutId id="2147483679" r:id="rId7"/>
    <p:sldLayoutId id="2147483680" r:id="rId8"/>
    <p:sldLayoutId id="2147483684" r:id="rId9"/>
    <p:sldLayoutId id="2147483686" r:id="rId10"/>
    <p:sldLayoutId id="2147483692" r:id="rId11"/>
    <p:sldLayoutId id="2147483695" r:id="rId12"/>
    <p:sldLayoutId id="2147483697" r:id="rId13"/>
    <p:sldLayoutId id="2147483698" r:id="rId14"/>
    <p:sldLayoutId id="2147483703" r:id="rId15"/>
  </p:sldLayoutIdLst>
  <mc:AlternateContent xmlns:mc="http://schemas.openxmlformats.org/markup-compatibility/2006" xmlns:p14="http://schemas.microsoft.com/office/powerpoint/2010/main">
    <mc:Choice Requires="p14">
      <p:transition spd="med" p14:dur="6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ack.com/venuannamdas/Singapore_Bank_Loan_Project/master/DataScience_AI_Banking_Project_Default_Details.html" TargetMode="External"/><Relationship Id="rId2" Type="http://schemas.openxmlformats.org/officeDocument/2006/relationships/hyperlink" Target="https://raw.githack.com/venuannamdas/Singapore_Bank_Loan_Project/master/DataScience_AI_Banking_Project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lab.research.google.com/corgiredirector?site=https%3A%2F%2Fwww.kaggle.com%2Fdatasets%2Fsubhamjain%2Floan-prediction-based-on-customer-behavio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58"/>
          <p:cNvSpPr txBox="1">
            <a:spLocks noGrp="1"/>
          </p:cNvSpPr>
          <p:nvPr>
            <p:ph type="ctrTitle"/>
          </p:nvPr>
        </p:nvSpPr>
        <p:spPr>
          <a:xfrm>
            <a:off x="764563" y="1543785"/>
            <a:ext cx="7252679" cy="169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>
              <a:spcAft>
                <a:spcPts val="200"/>
              </a:spcAft>
            </a:pPr>
            <a:r>
              <a:rPr lang="en-US" sz="3200" dirty="0"/>
              <a:t>Customer Loan Defaults</a:t>
            </a:r>
            <a:r>
              <a:rPr lang="en" sz="3200" dirty="0"/>
              <a:t> </a:t>
            </a:r>
            <a:r>
              <a:rPr lang="en-US" sz="3200" dirty="0">
                <a:solidFill>
                  <a:schemeClr val="dk2"/>
                </a:solidFill>
              </a:rPr>
              <a:t>Using AI Algorithms for a Fictitious Shantanu Bank of Singapore”</a:t>
            </a:r>
            <a:endParaRPr sz="3200" dirty="0">
              <a:solidFill>
                <a:schemeClr val="dk2"/>
              </a:solidFill>
            </a:endParaRPr>
          </a:p>
        </p:txBody>
      </p:sp>
      <p:sp>
        <p:nvSpPr>
          <p:cNvPr id="2592" name="Google Shape;2592;p58"/>
          <p:cNvSpPr txBox="1">
            <a:spLocks noGrp="1"/>
          </p:cNvSpPr>
          <p:nvPr>
            <p:ph type="subTitle" idx="1"/>
          </p:nvPr>
        </p:nvSpPr>
        <p:spPr>
          <a:xfrm>
            <a:off x="1248525" y="3290708"/>
            <a:ext cx="6647100" cy="378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Venu Gopal Madhav Annamdas, PhD</a:t>
            </a:r>
            <a:endParaRPr dirty="0"/>
          </a:p>
        </p:txBody>
      </p:sp>
      <p:sp>
        <p:nvSpPr>
          <p:cNvPr id="2593" name="Google Shape;2593;p58"/>
          <p:cNvSpPr/>
          <p:nvPr/>
        </p:nvSpPr>
        <p:spPr>
          <a:xfrm>
            <a:off x="715550" y="23917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4" name="Google Shape;2594;p58"/>
          <p:cNvCxnSpPr/>
          <p:nvPr/>
        </p:nvCxnSpPr>
        <p:spPr>
          <a:xfrm>
            <a:off x="1863750" y="3162850"/>
            <a:ext cx="541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591;p58">
            <a:extLst>
              <a:ext uri="{FF2B5EF4-FFF2-40B4-BE49-F238E27FC236}">
                <a16:creationId xmlns:a16="http://schemas.microsoft.com/office/drawing/2014/main" id="{36241CB0-F140-5595-6A88-42B18D81BD01}"/>
              </a:ext>
            </a:extLst>
          </p:cNvPr>
          <p:cNvSpPr txBox="1">
            <a:spLocks/>
          </p:cNvSpPr>
          <p:nvPr/>
        </p:nvSpPr>
        <p:spPr>
          <a:xfrm rot="20705548">
            <a:off x="491199" y="941951"/>
            <a:ext cx="2803919" cy="55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60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>
              <a:spcAft>
                <a:spcPts val="200"/>
              </a:spcAft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“Predicting</a:t>
            </a:r>
            <a:endParaRPr lang="en-US" sz="5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70"/>
          <p:cNvSpPr txBox="1">
            <a:spLocks noGrp="1"/>
          </p:cNvSpPr>
          <p:nvPr>
            <p:ph type="title"/>
          </p:nvPr>
        </p:nvSpPr>
        <p:spPr>
          <a:xfrm>
            <a:off x="4963975" y="1838875"/>
            <a:ext cx="3396300" cy="371700"/>
          </a:xfrm>
          <a:prstGeom prst="rect">
            <a:avLst/>
          </a:prstGeom>
        </p:spPr>
        <p:txBody>
          <a:bodyPr spcFirstLastPara="1" wrap="square" lIns="91425" tIns="0" rIns="155425" bIns="91425" anchor="t" anchorCtr="0">
            <a:noAutofit/>
          </a:bodyPr>
          <a:lstStyle/>
          <a:p>
            <a:pPr lvl="0" algn="l">
              <a:spcAft>
                <a:spcPts val="1200"/>
              </a:spcAft>
            </a:pPr>
            <a:r>
              <a:rPr lang="en-SG" dirty="0"/>
              <a:t>Data Insights</a:t>
            </a:r>
          </a:p>
        </p:txBody>
      </p:sp>
      <p:pic>
        <p:nvPicPr>
          <p:cNvPr id="2997" name="Google Shape;2997;p70"/>
          <p:cNvPicPr preferRelativeResize="0"/>
          <p:nvPr/>
        </p:nvPicPr>
        <p:blipFill rotWithShape="1">
          <a:blip r:embed="rId3">
            <a:alphaModFix/>
          </a:blip>
          <a:srcRect l="33866" t="9616" r="7804"/>
          <a:stretch/>
        </p:blipFill>
        <p:spPr>
          <a:xfrm>
            <a:off x="1097141" y="1047175"/>
            <a:ext cx="3077012" cy="30491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98" name="Google Shape;2998;p7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7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7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7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7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4BDCD-C2E7-6A09-B2AF-7DB2FD321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8813" y="319487"/>
            <a:ext cx="2191056" cy="1362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8E7E1F-17B1-E70A-1C1F-71B53C35F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17" b="92935"/>
          <a:stretch/>
        </p:blipFill>
        <p:spPr>
          <a:xfrm>
            <a:off x="3265886" y="306844"/>
            <a:ext cx="2181186" cy="322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7223C6-18E9-C08A-B9FD-9C0D115F7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961" y="629264"/>
            <a:ext cx="3839111" cy="3448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6D3998-220E-6A9E-7F69-C390FB41450E}"/>
              </a:ext>
            </a:extLst>
          </p:cNvPr>
          <p:cNvSpPr txBox="1"/>
          <p:nvPr/>
        </p:nvSpPr>
        <p:spPr>
          <a:xfrm>
            <a:off x="3728002" y="4077795"/>
            <a:ext cx="2082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Age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2F653-67EB-082E-70E8-7838D621DC89}"/>
              </a:ext>
            </a:extLst>
          </p:cNvPr>
          <p:cNvSpPr txBox="1"/>
          <p:nvPr/>
        </p:nvSpPr>
        <p:spPr>
          <a:xfrm rot="16200000">
            <a:off x="-315914" y="1989292"/>
            <a:ext cx="3120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Observations/ Applicants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8F91A4-942F-4FE1-6A61-9C4016EC59DD}"/>
              </a:ext>
            </a:extLst>
          </p:cNvPr>
          <p:cNvSpPr txBox="1"/>
          <p:nvPr/>
        </p:nvSpPr>
        <p:spPr>
          <a:xfrm>
            <a:off x="5962650" y="2047875"/>
            <a:ext cx="3067050" cy="160043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applicants are between </a:t>
            </a:r>
          </a:p>
          <a:p>
            <a:r>
              <a:rPr lang="en-US" dirty="0"/>
              <a:t>20 years to 80 years.</a:t>
            </a:r>
          </a:p>
          <a:p>
            <a:endParaRPr lang="en-US" dirty="0"/>
          </a:p>
          <a:p>
            <a:r>
              <a:rPr lang="en-US" dirty="0"/>
              <a:t>Shows that all age groups want to get loans for their various financial needs in a similar way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8683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87DC23B-CEC8-AC3C-F5AA-34F2D5B74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4463"/>
            <a:ext cx="8039524" cy="46890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7D3748-453D-287E-A7B3-CE0BB587E273}"/>
              </a:ext>
            </a:extLst>
          </p:cNvPr>
          <p:cNvSpPr txBox="1"/>
          <p:nvPr/>
        </p:nvSpPr>
        <p:spPr>
          <a:xfrm>
            <a:off x="7948474" y="72971"/>
            <a:ext cx="1104475" cy="307777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51 TYPES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A2599E-A483-AA1D-E6C6-4C06F80D2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84" y="745976"/>
            <a:ext cx="5137758" cy="391247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879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C1D33-A60C-2808-3B8F-5EF8919A5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5458"/>
            <a:ext cx="5540822" cy="40248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029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78E166-3384-6DA7-2DED-8ED0A1F47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09" y="462116"/>
            <a:ext cx="4995032" cy="404105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4388C-5C0C-FB9E-5511-3374388F5E60}"/>
              </a:ext>
            </a:extLst>
          </p:cNvPr>
          <p:cNvSpPr txBox="1"/>
          <p:nvPr/>
        </p:nvSpPr>
        <p:spPr>
          <a:xfrm>
            <a:off x="5495925" y="901898"/>
            <a:ext cx="2938306" cy="3077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Loans settled Vs Loan Defaulted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126DE-165D-70DE-5FA2-C865053621B9}"/>
              </a:ext>
            </a:extLst>
          </p:cNvPr>
          <p:cNvSpPr txBox="1"/>
          <p:nvPr/>
        </p:nvSpPr>
        <p:spPr>
          <a:xfrm>
            <a:off x="5495925" y="1359098"/>
            <a:ext cx="2943225" cy="20313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50% of homeless people with current job experience between 4-9 years, settled their loans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50% of homeless people with    current job experience between 3-10 years, defaulted their loans</a:t>
            </a:r>
          </a:p>
          <a:p>
            <a:pPr marL="342900" indent="-342900">
              <a:buAutoNum type="arabicPeriod"/>
            </a:pP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76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1F4BBA-CE0D-0544-B790-CAAD8E06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80" y="269160"/>
            <a:ext cx="7728416" cy="460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46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38093-EB06-E2C7-8486-19C1F49FD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120" y="308976"/>
            <a:ext cx="3219899" cy="46869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408BD3-24F0-D616-E622-B91624A67FC1}"/>
              </a:ext>
            </a:extLst>
          </p:cNvPr>
          <p:cNvSpPr txBox="1"/>
          <p:nvPr/>
        </p:nvSpPr>
        <p:spPr>
          <a:xfrm rot="16200000">
            <a:off x="-141944" y="1748263"/>
            <a:ext cx="318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District wise Information </a:t>
            </a:r>
            <a:endParaRPr lang="en-SG" dirty="0">
              <a:solidFill>
                <a:schemeClr val="bg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34EF2C-E0A4-AAEB-7482-4C6767CD329D}"/>
              </a:ext>
            </a:extLst>
          </p:cNvPr>
          <p:cNvSpPr/>
          <p:nvPr/>
        </p:nvSpPr>
        <p:spPr>
          <a:xfrm>
            <a:off x="2695074" y="526472"/>
            <a:ext cx="969401" cy="4469457"/>
          </a:xfrm>
          <a:prstGeom prst="rect">
            <a:avLst/>
          </a:prstGeom>
          <a:solidFill>
            <a:schemeClr val="bg2">
              <a:alpha val="2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F67412-6515-79DA-6B71-62C20708168A}"/>
              </a:ext>
            </a:extLst>
          </p:cNvPr>
          <p:cNvSpPr/>
          <p:nvPr/>
        </p:nvSpPr>
        <p:spPr>
          <a:xfrm>
            <a:off x="3753066" y="526472"/>
            <a:ext cx="1071953" cy="4469458"/>
          </a:xfrm>
          <a:prstGeom prst="rect">
            <a:avLst/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8478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4" name="Google Shape;4954;p113"/>
          <p:cNvGrpSpPr/>
          <p:nvPr/>
        </p:nvGrpSpPr>
        <p:grpSpPr>
          <a:xfrm>
            <a:off x="3593851" y="1654926"/>
            <a:ext cx="4631841" cy="2354952"/>
            <a:chOff x="238125" y="1038125"/>
            <a:chExt cx="7146800" cy="3633625"/>
          </a:xfrm>
        </p:grpSpPr>
        <p:sp>
          <p:nvSpPr>
            <p:cNvPr id="4955" name="Google Shape;4955;p113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113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13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113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113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113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113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113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113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13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13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13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13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13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13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13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13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13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13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13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13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13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13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13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13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13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13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13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13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13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13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13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13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13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13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13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13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13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13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13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13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13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13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13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13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13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13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13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13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13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13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13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13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13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13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13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113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13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13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13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13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13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13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13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13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13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13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13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13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13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13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13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13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13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13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13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13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13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13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13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13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13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13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13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13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13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13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13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13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13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13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13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13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13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13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13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13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13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113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113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13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13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13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13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13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13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13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13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13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13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13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13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13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13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13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13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13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13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13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13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13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13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13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13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13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13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13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13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13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13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13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13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13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13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13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13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13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13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13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13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13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13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13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13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13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13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13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13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13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13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13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13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13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13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13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13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13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13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13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13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13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13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13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13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13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13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13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13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13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13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13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13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13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13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13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13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13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13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13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13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13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13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13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13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13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13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13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13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13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13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13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13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13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13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13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13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13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13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13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13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13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13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13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13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13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13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13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113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113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113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113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113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113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113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113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113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113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113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113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113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113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113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113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113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113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113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113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113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113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113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113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113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113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113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113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113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113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113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113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113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113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113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113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113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113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113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113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113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113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113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113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113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113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113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113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113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113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113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113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113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113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113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113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113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113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113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113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113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113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113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113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113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113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113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113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113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113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113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113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113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113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113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113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113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113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113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113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113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113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113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113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113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113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113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113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113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113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113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113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113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113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113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113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113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113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113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113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113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113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113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113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113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113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113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113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113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113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113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113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113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113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113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113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113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113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113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113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113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113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113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113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113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113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113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113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113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113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113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113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113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113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113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113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113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113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113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113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113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113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113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113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113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113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113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113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113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113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113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113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113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113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113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113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113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113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113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113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113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113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113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113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113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113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113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113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113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113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113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113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113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113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113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113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113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113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113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113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113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113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113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113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113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113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113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113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113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113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113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113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113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113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113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113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113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113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113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113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113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113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113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113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113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113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113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113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113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113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113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113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113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113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113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113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113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113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113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113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113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113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113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113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113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113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113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113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113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113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113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113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113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113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113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113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113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113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113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113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113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113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113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113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113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113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113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113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113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113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113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113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113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113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113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113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113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113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113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113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113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113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113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113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113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113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113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113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113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113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113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113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113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113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113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113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113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113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113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113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113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113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113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113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113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113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113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113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113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113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113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113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113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113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113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113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113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113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113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113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113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113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113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113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113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113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113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113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113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113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113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113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113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113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113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113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113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113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113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113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113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113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113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113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113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113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113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113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113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113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113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113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113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113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113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113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113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113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113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113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113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113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113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113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113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113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113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113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113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113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113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113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113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113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113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113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113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113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113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113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113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113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113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113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113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113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113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113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113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113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113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113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113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113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113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113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113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113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113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113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113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113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113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113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113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113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113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113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113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113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113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113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113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113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113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113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113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113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113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113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113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113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113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113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113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113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113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113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113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113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113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113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113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113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113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113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113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113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113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113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113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113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113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113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113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113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113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113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113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113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113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113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113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113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113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113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113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113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113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113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113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113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113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113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113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113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113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113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113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113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113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113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113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113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113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113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113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113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113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113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113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113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113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113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113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113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113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113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113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113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113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113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113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113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113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113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113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113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113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113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113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113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113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113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113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113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113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113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113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113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113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113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113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113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113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113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113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113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113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113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113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113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113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113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113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113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113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113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113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113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113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113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113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113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113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113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113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113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113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113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113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113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113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113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113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113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113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113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113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113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113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113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113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113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113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113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113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113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113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113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113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113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113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113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113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113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113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113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113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113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113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113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113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113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113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113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113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113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113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113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113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113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113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113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113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113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113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113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113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113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113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113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113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113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113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113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113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113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113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113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113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113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113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113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113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113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113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113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113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113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113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113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113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113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113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113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113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113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113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113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113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113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113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113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113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113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113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113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113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113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113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113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113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113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113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113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113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113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113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113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113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113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113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113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113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113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113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113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113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113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113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113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113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113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113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113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113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113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113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113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113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113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113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113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113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113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113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113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113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113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113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113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113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113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113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113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113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113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113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113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113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113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113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113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113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113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113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113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113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113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113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113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113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113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113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113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113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113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113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113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113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113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113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113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113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113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113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113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113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113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113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113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113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113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113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113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113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113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113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113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113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113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113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113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113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113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113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113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113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113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113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113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113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113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113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113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113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113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113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113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113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113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113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113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113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113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113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113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113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113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113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113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113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113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113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113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113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113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113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113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113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113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113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113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113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113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113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113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113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113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113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113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113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113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113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113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113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113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113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113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113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113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113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113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113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113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113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113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113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113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113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113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113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113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113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113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113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113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113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113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113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113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113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113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113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113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113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113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113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113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113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113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113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113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113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113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113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113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113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113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113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113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113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113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113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113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113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113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113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113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113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113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113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113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113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113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113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113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113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113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113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113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113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113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113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113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113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113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113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113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113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113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113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113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113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113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113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113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113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113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113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113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113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113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113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113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113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113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113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113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113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113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113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113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113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113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113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113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113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113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113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113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113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113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113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113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113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113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113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113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113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113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113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113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113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113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113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113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113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113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113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113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113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113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113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113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113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113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113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113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113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113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113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113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113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113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113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113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113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113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113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113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113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113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113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113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113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113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113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113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113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113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113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113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113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113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113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113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113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113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113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113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113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113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113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113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113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113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113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113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113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113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113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113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113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113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113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113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113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113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113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113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113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113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113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113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113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113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113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113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113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113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113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113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113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113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113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113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113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113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113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113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113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113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113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113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113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113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113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113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113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113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113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113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113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113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113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113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113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113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113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113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113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113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113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113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113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113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113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113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113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113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113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113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113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113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113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113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113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113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113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113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113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113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113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113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113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113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113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113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113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113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113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113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113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113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113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113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113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113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113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113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113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113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113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113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113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113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113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113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113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113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113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113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113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113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113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113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113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113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113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113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113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113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113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113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113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113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113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113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113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113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113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113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113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113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113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113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113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113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113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113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113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113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113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113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113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113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113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113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113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113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113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113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113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113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113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113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113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113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113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113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113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113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113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113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113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113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113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113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113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113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113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113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113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113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113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113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113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113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113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113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113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113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113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113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113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113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113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113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113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113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113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113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113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113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113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113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113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113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113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113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113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113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113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113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113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113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113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113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113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113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113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113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113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113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113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113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113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113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113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113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113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113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113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113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113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113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113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113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113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113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113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113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113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113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113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113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113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113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113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113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113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113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113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113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113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113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113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113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113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113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113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113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113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113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113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113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113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113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113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113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113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113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113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113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113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113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113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113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113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113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113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113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113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113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113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113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113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113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113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113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113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113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113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113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113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113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113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113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113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113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113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113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113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113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113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113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113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113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113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113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113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113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113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113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113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113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113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113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113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113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113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113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113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113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113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113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113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113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113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113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113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113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113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113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113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113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113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113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113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113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113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113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113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113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113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113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113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113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113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113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113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113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113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113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113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113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113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113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113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113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113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113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113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113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113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113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113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113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113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113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113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113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113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113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113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113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113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113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113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113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113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113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113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113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113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113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113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113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113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113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113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113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113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113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113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113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113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113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113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113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113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113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113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113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113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113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113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113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113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113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113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113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113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113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113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113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113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113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113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113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113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113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113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113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113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113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113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113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113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113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113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113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113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113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113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113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113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113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113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113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113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113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113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113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113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113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113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113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113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113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113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113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113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1" name="Google Shape;6531;p113"/>
          <p:cNvSpPr txBox="1"/>
          <p:nvPr/>
        </p:nvSpPr>
        <p:spPr>
          <a:xfrm>
            <a:off x="997481" y="2386827"/>
            <a:ext cx="19782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Singapore</a:t>
            </a:r>
            <a:endParaRPr sz="2100" dirty="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6532" name="Google Shape;6532;p113"/>
          <p:cNvSpPr txBox="1"/>
          <p:nvPr/>
        </p:nvSpPr>
        <p:spPr>
          <a:xfrm>
            <a:off x="997480" y="2848821"/>
            <a:ext cx="2593751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Shantanu Bank of Singapore</a:t>
            </a:r>
            <a:endParaRPr dirty="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6534" name="Google Shape;6534;p113"/>
          <p:cNvCxnSpPr>
            <a:cxnSpLocks/>
          </p:cNvCxnSpPr>
          <p:nvPr/>
        </p:nvCxnSpPr>
        <p:spPr>
          <a:xfrm>
            <a:off x="2551256" y="2617825"/>
            <a:ext cx="4771318" cy="6597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6536" name="Google Shape;6536;p113"/>
          <p:cNvGrpSpPr/>
          <p:nvPr/>
        </p:nvGrpSpPr>
        <p:grpSpPr>
          <a:xfrm flipH="1">
            <a:off x="9148986" y="905775"/>
            <a:ext cx="357454" cy="956304"/>
            <a:chOff x="357713" y="600975"/>
            <a:chExt cx="357454" cy="956304"/>
          </a:xfrm>
        </p:grpSpPr>
        <p:sp>
          <p:nvSpPr>
            <p:cNvPr id="6537" name="Google Shape;6537;p113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113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113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113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1" name="Google Shape;6541;p113"/>
          <p:cNvGrpSpPr/>
          <p:nvPr/>
        </p:nvGrpSpPr>
        <p:grpSpPr>
          <a:xfrm>
            <a:off x="4340838" y="687546"/>
            <a:ext cx="793256" cy="182899"/>
            <a:chOff x="2685575" y="2835950"/>
            <a:chExt cx="433000" cy="99825"/>
          </a:xfrm>
        </p:grpSpPr>
        <p:sp>
          <p:nvSpPr>
            <p:cNvPr id="6542" name="Google Shape;6542;p11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11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11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11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6" name="Google Shape;6546;p113"/>
          <p:cNvGrpSpPr/>
          <p:nvPr/>
        </p:nvGrpSpPr>
        <p:grpSpPr>
          <a:xfrm flipH="1">
            <a:off x="6435113" y="-1010428"/>
            <a:ext cx="2019176" cy="2019176"/>
            <a:chOff x="1943325" y="-220375"/>
            <a:chExt cx="1298672" cy="1298672"/>
          </a:xfrm>
        </p:grpSpPr>
        <p:sp>
          <p:nvSpPr>
            <p:cNvPr id="6547" name="Google Shape;6547;p11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11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11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11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11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11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11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11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11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11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11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11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11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11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11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11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11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11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11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11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11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11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11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11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11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11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11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11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11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11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11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11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11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11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11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11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11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11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11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11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11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11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11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11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11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11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11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11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5" name="Google Shape;6595;p113"/>
          <p:cNvSpPr/>
          <p:nvPr/>
        </p:nvSpPr>
        <p:spPr>
          <a:xfrm flipH="1">
            <a:off x="6475773" y="405521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6" name="Google Shape;6596;p113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7" name="Google Shape;6597;p113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8" name="Google Shape;6598;p113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9" name="Google Shape;6599;p113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0" name="Google Shape;6600;p113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94DE34-CAA1-50F1-B45D-B9BF35D1F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792" y="223285"/>
            <a:ext cx="2000529" cy="1314633"/>
          </a:xfrm>
          <a:prstGeom prst="rect">
            <a:avLst/>
          </a:prstGeom>
        </p:spPr>
      </p:pic>
      <p:sp>
        <p:nvSpPr>
          <p:cNvPr id="6" name="Google Shape;2764;p64">
            <a:extLst>
              <a:ext uri="{FF2B5EF4-FFF2-40B4-BE49-F238E27FC236}">
                <a16:creationId xmlns:a16="http://schemas.microsoft.com/office/drawing/2014/main" id="{F3C9281F-9FFC-D230-4A3D-35D3424EBB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4355" y="1577110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rgbClr val="FFFF00"/>
                </a:solidFill>
              </a:rPr>
              <a:t>Sneak Peek</a:t>
            </a:r>
            <a:endParaRPr sz="6000" dirty="0">
              <a:solidFill>
                <a:srgbClr val="FFFF00"/>
              </a:solidFill>
            </a:endParaRPr>
          </a:p>
        </p:txBody>
      </p:sp>
      <p:sp>
        <p:nvSpPr>
          <p:cNvPr id="7" name="Google Shape;2764;p64">
            <a:extLst>
              <a:ext uri="{FF2B5EF4-FFF2-40B4-BE49-F238E27FC236}">
                <a16:creationId xmlns:a16="http://schemas.microsoft.com/office/drawing/2014/main" id="{5F07DE0A-6234-BD7C-C588-E86AA3DEA81E}"/>
              </a:ext>
            </a:extLst>
          </p:cNvPr>
          <p:cNvSpPr txBox="1">
            <a:spLocks/>
          </p:cNvSpPr>
          <p:nvPr/>
        </p:nvSpPr>
        <p:spPr>
          <a:xfrm>
            <a:off x="2666949" y="2526800"/>
            <a:ext cx="620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-SG" sz="3200" dirty="0">
                <a:solidFill>
                  <a:schemeClr val="accent1"/>
                </a:solidFill>
              </a:rPr>
              <a:t>Data on the Map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4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" dur="1000" fill="hold"/>
                                        <p:tgtEl>
                                          <p:spTgt spid="65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529AF8-E988-C882-55F5-93131E3F6A44}"/>
              </a:ext>
            </a:extLst>
          </p:cNvPr>
          <p:cNvSpPr txBox="1"/>
          <p:nvPr/>
        </p:nvSpPr>
        <p:spPr>
          <a:xfrm>
            <a:off x="747841" y="1556087"/>
            <a:ext cx="17944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>
                <a:hlinkClick r:id="rId2"/>
              </a:rPr>
              <a:t>raw.githack.com/</a:t>
            </a:r>
            <a:r>
              <a:rPr lang="en-SG" sz="1200" dirty="0" err="1">
                <a:hlinkClick r:id="rId2"/>
              </a:rPr>
              <a:t>venuannamdas</a:t>
            </a:r>
            <a:r>
              <a:rPr lang="en-SG" sz="1200" dirty="0">
                <a:hlinkClick r:id="rId2"/>
              </a:rPr>
              <a:t>/</a:t>
            </a:r>
            <a:r>
              <a:rPr lang="en-SG" sz="1200" dirty="0" err="1">
                <a:hlinkClick r:id="rId2"/>
              </a:rPr>
              <a:t>Singapore_Bank_Loan_Project</a:t>
            </a:r>
            <a:r>
              <a:rPr lang="en-SG" sz="1200" dirty="0">
                <a:hlinkClick r:id="rId2"/>
              </a:rPr>
              <a:t>/master/DataScience_AI_Banking_Project.html</a:t>
            </a:r>
            <a:endParaRPr lang="en-SG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3CBC5-E302-F480-A59C-4CBF44951BEC}"/>
              </a:ext>
            </a:extLst>
          </p:cNvPr>
          <p:cNvSpPr txBox="1"/>
          <p:nvPr/>
        </p:nvSpPr>
        <p:spPr>
          <a:xfrm>
            <a:off x="747841" y="3318682"/>
            <a:ext cx="235761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>
                <a:hlinkClick r:id="rId3"/>
              </a:rPr>
              <a:t>raw.githack.com/</a:t>
            </a:r>
            <a:r>
              <a:rPr lang="en-SG" sz="1200" dirty="0" err="1">
                <a:hlinkClick r:id="rId3"/>
              </a:rPr>
              <a:t>venuannamdas</a:t>
            </a:r>
            <a:r>
              <a:rPr lang="en-SG" sz="1200" dirty="0">
                <a:hlinkClick r:id="rId3"/>
              </a:rPr>
              <a:t>/</a:t>
            </a:r>
            <a:r>
              <a:rPr lang="en-SG" sz="1200" dirty="0" err="1">
                <a:hlinkClick r:id="rId3"/>
              </a:rPr>
              <a:t>Singapore_Bank_Loan_Project</a:t>
            </a:r>
            <a:r>
              <a:rPr lang="en-SG" sz="1200" dirty="0">
                <a:hlinkClick r:id="rId3"/>
              </a:rPr>
              <a:t>/master/DataScience_AI_Banking_Project_Default_Details.html</a:t>
            </a:r>
            <a:endParaRPr lang="en-SG" sz="1200" dirty="0"/>
          </a:p>
        </p:txBody>
      </p:sp>
      <p:sp>
        <p:nvSpPr>
          <p:cNvPr id="10" name="Google Shape;2764;p64">
            <a:extLst>
              <a:ext uri="{FF2B5EF4-FFF2-40B4-BE49-F238E27FC236}">
                <a16:creationId xmlns:a16="http://schemas.microsoft.com/office/drawing/2014/main" id="{F654DADD-88CB-A4FF-9446-8D8D4B667618}"/>
              </a:ext>
            </a:extLst>
          </p:cNvPr>
          <p:cNvSpPr txBox="1">
            <a:spLocks/>
          </p:cNvSpPr>
          <p:nvPr/>
        </p:nvSpPr>
        <p:spPr>
          <a:xfrm>
            <a:off x="-733884" y="340821"/>
            <a:ext cx="620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-SG" sz="3200" dirty="0">
                <a:solidFill>
                  <a:schemeClr val="tx2"/>
                </a:solidFill>
              </a:rPr>
              <a:t>Data on the Map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134DED-B9AD-086D-2A6F-7FA72C3A4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4505"/>
            <a:ext cx="3114559" cy="2329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70C981-8306-ED53-AAF7-D9E4D590E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1" y="2571750"/>
            <a:ext cx="3114560" cy="24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2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60"/>
          <p:cNvSpPr/>
          <p:nvPr/>
        </p:nvSpPr>
        <p:spPr>
          <a:xfrm>
            <a:off x="951017" y="3642122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60"/>
          <p:cNvSpPr/>
          <p:nvPr/>
        </p:nvSpPr>
        <p:spPr>
          <a:xfrm>
            <a:off x="4840804" y="3642122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60"/>
          <p:cNvSpPr/>
          <p:nvPr/>
        </p:nvSpPr>
        <p:spPr>
          <a:xfrm>
            <a:off x="4840804" y="2617251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60"/>
          <p:cNvSpPr/>
          <p:nvPr/>
        </p:nvSpPr>
        <p:spPr>
          <a:xfrm>
            <a:off x="951017" y="2631976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60"/>
          <p:cNvSpPr/>
          <p:nvPr/>
        </p:nvSpPr>
        <p:spPr>
          <a:xfrm>
            <a:off x="4840804" y="16132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60"/>
          <p:cNvSpPr/>
          <p:nvPr/>
        </p:nvSpPr>
        <p:spPr>
          <a:xfrm>
            <a:off x="951017" y="16132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60"/>
          <p:cNvSpPr txBox="1">
            <a:spLocks noGrp="1"/>
          </p:cNvSpPr>
          <p:nvPr>
            <p:ph type="title" idx="21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19" name="Google Shape;2619;p60"/>
          <p:cNvSpPr txBox="1">
            <a:spLocks noGrp="1"/>
          </p:cNvSpPr>
          <p:nvPr>
            <p:ph type="title"/>
          </p:nvPr>
        </p:nvSpPr>
        <p:spPr>
          <a:xfrm>
            <a:off x="817925" y="1535078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0" name="Google Shape;2620;p60"/>
          <p:cNvSpPr txBox="1">
            <a:spLocks noGrp="1"/>
          </p:cNvSpPr>
          <p:nvPr>
            <p:ph type="subTitle" idx="1"/>
          </p:nvPr>
        </p:nvSpPr>
        <p:spPr>
          <a:xfrm>
            <a:off x="1663523" y="1757040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Project Statement</a:t>
            </a:r>
            <a:endParaRPr dirty="0"/>
          </a:p>
        </p:txBody>
      </p:sp>
      <p:sp>
        <p:nvSpPr>
          <p:cNvPr id="2622" name="Google Shape;2622;p60"/>
          <p:cNvSpPr txBox="1">
            <a:spLocks noGrp="1"/>
          </p:cNvSpPr>
          <p:nvPr>
            <p:ph type="title" idx="3"/>
          </p:nvPr>
        </p:nvSpPr>
        <p:spPr>
          <a:xfrm>
            <a:off x="817925" y="254729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3" name="Google Shape;2623;p60"/>
          <p:cNvSpPr txBox="1">
            <a:spLocks noGrp="1"/>
          </p:cNvSpPr>
          <p:nvPr>
            <p:ph type="subTitle" idx="4"/>
          </p:nvPr>
        </p:nvSpPr>
        <p:spPr>
          <a:xfrm>
            <a:off x="1684328" y="2717098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Business Goals</a:t>
            </a:r>
            <a:endParaRPr dirty="0"/>
          </a:p>
        </p:txBody>
      </p:sp>
      <p:sp>
        <p:nvSpPr>
          <p:cNvPr id="2625" name="Google Shape;2625;p60"/>
          <p:cNvSpPr txBox="1">
            <a:spLocks noGrp="1"/>
          </p:cNvSpPr>
          <p:nvPr>
            <p:ph type="title" idx="6"/>
          </p:nvPr>
        </p:nvSpPr>
        <p:spPr>
          <a:xfrm>
            <a:off x="817925" y="355951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6" name="Google Shape;2626;p60"/>
          <p:cNvSpPr txBox="1">
            <a:spLocks noGrp="1"/>
          </p:cNvSpPr>
          <p:nvPr>
            <p:ph type="subTitle" idx="7"/>
          </p:nvPr>
        </p:nvSpPr>
        <p:spPr>
          <a:xfrm>
            <a:off x="1639625" y="3831605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Data Insights</a:t>
            </a:r>
            <a:endParaRPr dirty="0"/>
          </a:p>
        </p:txBody>
      </p:sp>
      <p:sp>
        <p:nvSpPr>
          <p:cNvPr id="2628" name="Google Shape;2628;p60"/>
          <p:cNvSpPr txBox="1">
            <a:spLocks noGrp="1"/>
          </p:cNvSpPr>
          <p:nvPr>
            <p:ph type="title" idx="9"/>
          </p:nvPr>
        </p:nvSpPr>
        <p:spPr>
          <a:xfrm>
            <a:off x="4707713" y="1535078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9" name="Google Shape;2629;p60"/>
          <p:cNvSpPr txBox="1">
            <a:spLocks noGrp="1"/>
          </p:cNvSpPr>
          <p:nvPr>
            <p:ph type="subTitle" idx="13"/>
          </p:nvPr>
        </p:nvSpPr>
        <p:spPr>
          <a:xfrm>
            <a:off x="5529413" y="1483450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Sneak peek</a:t>
            </a:r>
            <a:endParaRPr dirty="0"/>
          </a:p>
        </p:txBody>
      </p:sp>
      <p:sp>
        <p:nvSpPr>
          <p:cNvPr id="2630" name="Google Shape;2630;p60"/>
          <p:cNvSpPr txBox="1">
            <a:spLocks noGrp="1"/>
          </p:cNvSpPr>
          <p:nvPr>
            <p:ph type="subTitle" idx="14"/>
          </p:nvPr>
        </p:nvSpPr>
        <p:spPr>
          <a:xfrm>
            <a:off x="5677717" y="1838040"/>
            <a:ext cx="1872338" cy="31529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 on the Map</a:t>
            </a:r>
            <a:endParaRPr dirty="0"/>
          </a:p>
        </p:txBody>
      </p:sp>
      <p:sp>
        <p:nvSpPr>
          <p:cNvPr id="2631" name="Google Shape;2631;p60"/>
          <p:cNvSpPr txBox="1">
            <a:spLocks noGrp="1"/>
          </p:cNvSpPr>
          <p:nvPr>
            <p:ph type="title" idx="15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2" name="Google Shape;2632;p60"/>
          <p:cNvSpPr txBox="1">
            <a:spLocks noGrp="1"/>
          </p:cNvSpPr>
          <p:nvPr>
            <p:ph type="subTitle" idx="16"/>
          </p:nvPr>
        </p:nvSpPr>
        <p:spPr>
          <a:xfrm>
            <a:off x="5529413" y="2497425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2633" name="Google Shape;2633;p60"/>
          <p:cNvSpPr txBox="1">
            <a:spLocks noGrp="1"/>
          </p:cNvSpPr>
          <p:nvPr>
            <p:ph type="subTitle" idx="17"/>
          </p:nvPr>
        </p:nvSpPr>
        <p:spPr>
          <a:xfrm>
            <a:off x="5529413" y="2852015"/>
            <a:ext cx="2349300" cy="54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:Towards Solns</a:t>
            </a:r>
            <a:endParaRPr dirty="0"/>
          </a:p>
        </p:txBody>
      </p:sp>
      <p:sp>
        <p:nvSpPr>
          <p:cNvPr id="2634" name="Google Shape;2634;p60"/>
          <p:cNvSpPr txBox="1">
            <a:spLocks noGrp="1"/>
          </p:cNvSpPr>
          <p:nvPr>
            <p:ph type="title" idx="18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5" name="Google Shape;2635;p60"/>
          <p:cNvSpPr txBox="1">
            <a:spLocks noGrp="1"/>
          </p:cNvSpPr>
          <p:nvPr>
            <p:ph type="subTitle" idx="19"/>
          </p:nvPr>
        </p:nvSpPr>
        <p:spPr>
          <a:xfrm>
            <a:off x="5541300" y="3796192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637" name="Google Shape;2637;p60"/>
          <p:cNvGrpSpPr/>
          <p:nvPr/>
        </p:nvGrpSpPr>
        <p:grpSpPr>
          <a:xfrm>
            <a:off x="7391908" y="722871"/>
            <a:ext cx="793256" cy="182899"/>
            <a:chOff x="2685575" y="2835950"/>
            <a:chExt cx="433000" cy="99825"/>
          </a:xfrm>
        </p:grpSpPr>
        <p:sp>
          <p:nvSpPr>
            <p:cNvPr id="2638" name="Google Shape;2638;p60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0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0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0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2" name="Google Shape;2642;p6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6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60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6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6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2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2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DD55B-4545-2466-740C-13BD60881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748" y="961940"/>
            <a:ext cx="1991003" cy="1219370"/>
          </a:xfrm>
          <a:prstGeom prst="rect">
            <a:avLst/>
          </a:prstGeom>
        </p:spPr>
      </p:pic>
      <p:sp>
        <p:nvSpPr>
          <p:cNvPr id="4" name="Google Shape;2764;p64">
            <a:extLst>
              <a:ext uri="{FF2B5EF4-FFF2-40B4-BE49-F238E27FC236}">
                <a16:creationId xmlns:a16="http://schemas.microsoft.com/office/drawing/2014/main" id="{31F74AD4-101B-7BB8-1AB9-EFABB2C0E8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7436" y="2181310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dk2"/>
                </a:solidFill>
              </a:rPr>
              <a:t>Modeling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18920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95F39F-C935-7B86-16CD-ED260CB2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309" y="2186111"/>
            <a:ext cx="1993436" cy="19065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E82917-A991-CE02-AC33-A943E6F8274D}"/>
              </a:ext>
            </a:extLst>
          </p:cNvPr>
          <p:cNvSpPr txBox="1"/>
          <p:nvPr/>
        </p:nvSpPr>
        <p:spPr>
          <a:xfrm>
            <a:off x="2770213" y="3493063"/>
            <a:ext cx="4229096" cy="307777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y =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Risk_Flag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   </a:t>
            </a:r>
            <a:r>
              <a:rPr lang="en-US" b="0" i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b="0" i="0" dirty="0">
                <a:solidFill>
                  <a:schemeClr val="accent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0 221004   1 30996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4D485-6239-08B6-3D6F-D0DB06C43CF8}"/>
              </a:ext>
            </a:extLst>
          </p:cNvPr>
          <p:cNvSpPr txBox="1"/>
          <p:nvPr/>
        </p:nvSpPr>
        <p:spPr>
          <a:xfrm>
            <a:off x="886899" y="573023"/>
            <a:ext cx="59195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Roboto" panose="02000000000000000000" pitchFamily="2" charset="0"/>
              </a:rPr>
              <a:t>Data Preparation for Modelling</a:t>
            </a:r>
            <a:endParaRPr lang="en-US" sz="2400" b="0" i="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993F43-830A-E58D-A1FC-F867BE87DEE9}"/>
              </a:ext>
            </a:extLst>
          </p:cNvPr>
          <p:cNvSpPr txBox="1"/>
          <p:nvPr/>
        </p:nvSpPr>
        <p:spPr>
          <a:xfrm>
            <a:off x="2637196" y="1172614"/>
            <a:ext cx="2656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  <a:sym typeface="Wingdings" panose="05000000000000000000" pitchFamily="2" charset="2"/>
              </a:rPr>
              <a:t></a:t>
            </a:r>
            <a:r>
              <a:rPr lang="en-US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Features in X , Target in 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3883DE-BA86-235A-1447-5DCAEEFAEF91}"/>
              </a:ext>
            </a:extLst>
          </p:cNvPr>
          <p:cNvSpPr txBox="1"/>
          <p:nvPr/>
        </p:nvSpPr>
        <p:spPr>
          <a:xfrm>
            <a:off x="2870952" y="1618317"/>
            <a:ext cx="209293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andara Light" panose="020E0502030303020204" pitchFamily="34" charset="0"/>
              </a:rPr>
              <a:t>X = 'Age’,</a:t>
            </a:r>
          </a:p>
          <a:p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      'Experience’,</a:t>
            </a:r>
          </a:p>
          <a:p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     'Married/Single’</a:t>
            </a:r>
          </a:p>
          <a:p>
            <a:r>
              <a:rPr lang="en-US" b="1" dirty="0">
                <a:solidFill>
                  <a:schemeClr val="accent1"/>
                </a:solidFill>
                <a:latin typeface="Candara Light" panose="020E0502030303020204" pitchFamily="34" charset="0"/>
              </a:rPr>
              <a:t>  </a:t>
            </a:r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  '</a:t>
            </a:r>
            <a:r>
              <a:rPr lang="en-US" sz="1400" b="1" dirty="0" err="1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House_Ownership</a:t>
            </a:r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’,</a:t>
            </a:r>
          </a:p>
          <a:p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  '</a:t>
            </a:r>
            <a:r>
              <a:rPr lang="en-US" sz="1400" b="1" dirty="0" err="1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Car_Ownership</a:t>
            </a:r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’,</a:t>
            </a:r>
          </a:p>
          <a:p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'CURRENT_JOB_YRS’,</a:t>
            </a:r>
          </a:p>
          <a:p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'CURRENT_HOUSE_YRS’, </a:t>
            </a: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andara Light" panose="020E0502030303020204" pitchFamily="34" charset="0"/>
              </a:rPr>
              <a:t>‘Income_SGD’</a:t>
            </a:r>
          </a:p>
        </p:txBody>
      </p:sp>
    </p:spTree>
    <p:extLst>
      <p:ext uri="{BB962C8B-B14F-4D97-AF65-F5344CB8AC3E}">
        <p14:creationId xmlns:p14="http://schemas.microsoft.com/office/powerpoint/2010/main" val="3519732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72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 Modelings adopted for Prediction</a:t>
            </a:r>
            <a:endParaRPr dirty="0"/>
          </a:p>
        </p:txBody>
      </p:sp>
      <p:grpSp>
        <p:nvGrpSpPr>
          <p:cNvPr id="3021" name="Google Shape;3021;p72"/>
          <p:cNvGrpSpPr/>
          <p:nvPr/>
        </p:nvGrpSpPr>
        <p:grpSpPr>
          <a:xfrm>
            <a:off x="222264" y="2643220"/>
            <a:ext cx="289170" cy="284718"/>
            <a:chOff x="426000" y="3302025"/>
            <a:chExt cx="220875" cy="217475"/>
          </a:xfrm>
        </p:grpSpPr>
        <p:sp>
          <p:nvSpPr>
            <p:cNvPr id="3022" name="Google Shape;3022;p7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2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024" name="Google Shape;3024;p72"/>
          <p:cNvGraphicFramePr/>
          <p:nvPr>
            <p:extLst>
              <p:ext uri="{D42A27DB-BD31-4B8C-83A1-F6EECF244321}">
                <p14:modId xmlns:p14="http://schemas.microsoft.com/office/powerpoint/2010/main" val="1381362572"/>
              </p:ext>
            </p:extLst>
          </p:nvPr>
        </p:nvGraphicFramePr>
        <p:xfrm>
          <a:off x="966116" y="1231919"/>
          <a:ext cx="7140936" cy="3324920"/>
        </p:xfrm>
        <a:graphic>
          <a:graphicData uri="http://schemas.openxmlformats.org/drawingml/2006/table">
            <a:tbl>
              <a:tblPr>
                <a:noFill/>
                <a:tableStyleId>{086D0F2C-1EEA-4DAB-82B4-B27850BE0F64}</a:tableStyleId>
              </a:tblPr>
              <a:tblGrid>
                <a:gridCol w="3469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1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Decision Tree Modeling </a:t>
                      </a:r>
                      <a:endParaRPr sz="2000" b="0" i="0" u="none" strike="noStrike" cap="none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1. Class weights adopted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2. Hyperparameter Tuning -Reduced features -class weights adopted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Random Forest</a:t>
                      </a:r>
                      <a:endParaRPr sz="2000" b="0" i="0" u="none" strike="noStrike" cap="none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CLASS WEIGHTS adopted</a:t>
                      </a:r>
                      <a:endParaRPr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8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Principal Component Analysis </a:t>
                      </a:r>
                      <a:endParaRPr sz="2000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No class weights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400">
                <a:tc rowSpan="2">
                  <a:txBody>
                    <a:bodyPr/>
                    <a:lstStyle/>
                    <a:p>
                      <a:pPr algn="l"/>
                      <a:r>
                        <a:rPr lang="en-US" sz="2000" b="0" i="0" u="none" strike="noStrike" cap="none" dirty="0" err="1">
                          <a:solidFill>
                            <a:schemeClr val="dk2"/>
                          </a:solidFill>
                          <a:latin typeface="Aldrich"/>
                          <a:cs typeface="Arial"/>
                          <a:sym typeface="Arial"/>
                        </a:rPr>
                        <a:t>Ensabled</a:t>
                      </a: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cs typeface="Arial"/>
                          <a:sym typeface="Arial"/>
                        </a:rPr>
                        <a:t> Method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Easy Ensemble for Imbalance class </a:t>
                      </a:r>
                    </a:p>
                    <a:p>
                      <a:pPr algn="l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(Decision Tree)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40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Ensabled</a:t>
                      </a:r>
                      <a:r>
                        <a:rPr lang="en-US" sz="2000" b="0" i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Method -</a:t>
                      </a:r>
                      <a:endParaRPr sz="2000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Easy Ensemble for Imbalance class-Hyperparameter tuning </a:t>
                      </a:r>
                      <a:endParaRPr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25" name="Google Shape;3025;p72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72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72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72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72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0" name="Google Shape;3030;p72"/>
          <p:cNvGrpSpPr/>
          <p:nvPr/>
        </p:nvGrpSpPr>
        <p:grpSpPr>
          <a:xfrm rot="5400000">
            <a:off x="7110419" y="270400"/>
            <a:ext cx="357454" cy="956304"/>
            <a:chOff x="357713" y="600975"/>
            <a:chExt cx="357454" cy="956304"/>
          </a:xfrm>
        </p:grpSpPr>
        <p:sp>
          <p:nvSpPr>
            <p:cNvPr id="3031" name="Google Shape;3031;p72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2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2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2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3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0DA4AC-D2A0-FC66-AB3B-F21BFDDB6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4866"/>
            <a:ext cx="9144000" cy="21137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E35FEF-5091-4E7D-4EED-650BD2131D6C}"/>
              </a:ext>
            </a:extLst>
          </p:cNvPr>
          <p:cNvSpPr/>
          <p:nvPr/>
        </p:nvSpPr>
        <p:spPr>
          <a:xfrm>
            <a:off x="116878" y="1911302"/>
            <a:ext cx="4785131" cy="2681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264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4D9ED-DB3E-F4A9-3345-3CF10506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27" y="1447644"/>
            <a:ext cx="3366021" cy="2248212"/>
          </a:xfrm>
          <a:prstGeom prst="rect">
            <a:avLst/>
          </a:prstGeom>
        </p:spPr>
      </p:pic>
      <p:graphicFrame>
        <p:nvGraphicFramePr>
          <p:cNvPr id="2" name="Google Shape;3024;p72">
            <a:extLst>
              <a:ext uri="{FF2B5EF4-FFF2-40B4-BE49-F238E27FC236}">
                <a16:creationId xmlns:a16="http://schemas.microsoft.com/office/drawing/2014/main" id="{437708C7-4033-0491-469D-3518A09AC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384350"/>
              </p:ext>
            </p:extLst>
          </p:nvPr>
        </p:nvGraphicFramePr>
        <p:xfrm>
          <a:off x="1137227" y="798038"/>
          <a:ext cx="3751032" cy="2881104"/>
        </p:xfrm>
        <a:graphic>
          <a:graphicData uri="http://schemas.openxmlformats.org/drawingml/2006/table">
            <a:tbl>
              <a:tblPr>
                <a:noFill/>
                <a:tableStyleId>{086D0F2C-1EEA-4DAB-82B4-B27850BE0F64}</a:tableStyleId>
              </a:tblPr>
              <a:tblGrid>
                <a:gridCol w="3390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2"/>
                          </a:solidFill>
                          <a:latin typeface="Aldrich"/>
                          <a:ea typeface="Aldrich"/>
                          <a:cs typeface="Aldrich"/>
                          <a:sym typeface="Aldrich"/>
                        </a:rPr>
                        <a:t> </a:t>
                      </a: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Decision Tree Modeling </a:t>
                      </a:r>
                      <a:endParaRPr sz="2000" b="0" i="0" u="none" strike="noStrike" cap="none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30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 u="none" strike="noStrike" cap="none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49475D6-FB05-C3E6-2D1C-24F7B0A486D1}"/>
              </a:ext>
            </a:extLst>
          </p:cNvPr>
          <p:cNvSpPr/>
          <p:nvPr/>
        </p:nvSpPr>
        <p:spPr>
          <a:xfrm>
            <a:off x="1498791" y="1925053"/>
            <a:ext cx="3004457" cy="426261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295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Google Shape;3232;p79"/>
          <p:cNvSpPr txBox="1">
            <a:spLocks noGrp="1"/>
          </p:cNvSpPr>
          <p:nvPr>
            <p:ph type="subTitle" idx="1"/>
          </p:nvPr>
        </p:nvSpPr>
        <p:spPr>
          <a:xfrm>
            <a:off x="6491817" y="2720925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Solution</a:t>
            </a:r>
            <a:endParaRPr dirty="0"/>
          </a:p>
        </p:txBody>
      </p:sp>
      <p:sp>
        <p:nvSpPr>
          <p:cNvPr id="3234" name="Google Shape;3234;p79"/>
          <p:cNvSpPr txBox="1">
            <a:spLocks noGrp="1"/>
          </p:cNvSpPr>
          <p:nvPr>
            <p:ph type="subTitle" idx="3"/>
          </p:nvPr>
        </p:nvSpPr>
        <p:spPr>
          <a:xfrm>
            <a:off x="4619169" y="2982997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Project Solution</a:t>
            </a:r>
            <a:endParaRPr dirty="0"/>
          </a:p>
        </p:txBody>
      </p:sp>
      <p:sp>
        <p:nvSpPr>
          <p:cNvPr id="3235" name="Google Shape;3235;p79"/>
          <p:cNvSpPr txBox="1">
            <a:spLocks noGrp="1"/>
          </p:cNvSpPr>
          <p:nvPr>
            <p:ph type="subTitle" idx="4"/>
          </p:nvPr>
        </p:nvSpPr>
        <p:spPr>
          <a:xfrm>
            <a:off x="4641653" y="3075825"/>
            <a:ext cx="1928100" cy="1113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Deploy system with ‘Prediction software’</a:t>
            </a:r>
            <a:endParaRPr dirty="0"/>
          </a:p>
        </p:txBody>
      </p:sp>
      <p:sp>
        <p:nvSpPr>
          <p:cNvPr id="3236" name="Google Shape;3236;p79"/>
          <p:cNvSpPr/>
          <p:nvPr/>
        </p:nvSpPr>
        <p:spPr>
          <a:xfrm rot="-5400000">
            <a:off x="5116834" y="3373593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7" name="Google Shape;3237;p79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3238" name="Google Shape;3238;p79"/>
          <p:cNvSpPr txBox="1">
            <a:spLocks noGrp="1"/>
          </p:cNvSpPr>
          <p:nvPr>
            <p:ph type="subTitle" idx="5"/>
          </p:nvPr>
        </p:nvSpPr>
        <p:spPr>
          <a:xfrm>
            <a:off x="2700486" y="3090237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Business Goal</a:t>
            </a:r>
            <a:endParaRPr dirty="0"/>
          </a:p>
        </p:txBody>
      </p:sp>
      <p:sp>
        <p:nvSpPr>
          <p:cNvPr id="3239" name="Google Shape;3239;p79"/>
          <p:cNvSpPr txBox="1">
            <a:spLocks noGrp="1"/>
          </p:cNvSpPr>
          <p:nvPr>
            <p:ph type="subTitle" idx="6"/>
          </p:nvPr>
        </p:nvSpPr>
        <p:spPr>
          <a:xfrm>
            <a:off x="2572966" y="3117080"/>
            <a:ext cx="2133645" cy="893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AutoNum type="arabicPeriod"/>
            </a:pPr>
            <a:r>
              <a:rPr lang="en-US" dirty="0"/>
              <a:t>Risk Mitigation </a:t>
            </a:r>
          </a:p>
          <a:p>
            <a:r>
              <a:rPr lang="en-US" dirty="0"/>
              <a:t>2. Improved Decision-Making,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240" name="Google Shape;3240;p79"/>
          <p:cNvSpPr txBox="1">
            <a:spLocks noGrp="1"/>
          </p:cNvSpPr>
          <p:nvPr>
            <p:ph type="subTitle" idx="7"/>
          </p:nvPr>
        </p:nvSpPr>
        <p:spPr>
          <a:xfrm>
            <a:off x="715527" y="2800363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Project Goal</a:t>
            </a:r>
            <a:endParaRPr dirty="0"/>
          </a:p>
        </p:txBody>
      </p:sp>
      <p:sp>
        <p:nvSpPr>
          <p:cNvPr id="3241" name="Google Shape;3241;p79"/>
          <p:cNvSpPr txBox="1">
            <a:spLocks noGrp="1"/>
          </p:cNvSpPr>
          <p:nvPr>
            <p:ph type="subTitle" idx="8"/>
          </p:nvPr>
        </p:nvSpPr>
        <p:spPr>
          <a:xfrm>
            <a:off x="724085" y="2958158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>
                <a:solidFill>
                  <a:schemeClr val="bg2"/>
                </a:solidFill>
              </a:rPr>
              <a:t>Predicting Customer Loan Defaults Using AI Algorithms </a:t>
            </a:r>
          </a:p>
        </p:txBody>
      </p:sp>
      <p:sp>
        <p:nvSpPr>
          <p:cNvPr id="3242" name="Google Shape;3242;p79"/>
          <p:cNvSpPr/>
          <p:nvPr/>
        </p:nvSpPr>
        <p:spPr>
          <a:xfrm>
            <a:off x="1401809" y="2009769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3243;p79"/>
          <p:cNvSpPr/>
          <p:nvPr/>
        </p:nvSpPr>
        <p:spPr>
          <a:xfrm>
            <a:off x="3337128" y="196492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4" name="Google Shape;3244;p79"/>
          <p:cNvSpPr/>
          <p:nvPr/>
        </p:nvSpPr>
        <p:spPr>
          <a:xfrm>
            <a:off x="5280684" y="1867762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5" name="Google Shape;3245;p79"/>
          <p:cNvSpPr/>
          <p:nvPr/>
        </p:nvSpPr>
        <p:spPr>
          <a:xfrm>
            <a:off x="7178005" y="1930344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7" name="Google Shape;3247;p79"/>
          <p:cNvSpPr/>
          <p:nvPr/>
        </p:nvSpPr>
        <p:spPr>
          <a:xfrm>
            <a:off x="5492262" y="2031778"/>
            <a:ext cx="132371" cy="123473"/>
          </a:xfrm>
          <a:custGeom>
            <a:avLst/>
            <a:gdLst/>
            <a:ahLst/>
            <a:cxnLst/>
            <a:rect l="l" t="t" r="r" b="b"/>
            <a:pathLst>
              <a:path w="4954" h="4621" extrusionOk="0">
                <a:moveTo>
                  <a:pt x="3525" y="667"/>
                </a:moveTo>
                <a:lnTo>
                  <a:pt x="3930" y="1358"/>
                </a:lnTo>
                <a:lnTo>
                  <a:pt x="1024" y="1358"/>
                </a:lnTo>
                <a:lnTo>
                  <a:pt x="1429" y="667"/>
                </a:lnTo>
                <a:close/>
                <a:moveTo>
                  <a:pt x="2120" y="2048"/>
                </a:moveTo>
                <a:lnTo>
                  <a:pt x="2120" y="3168"/>
                </a:lnTo>
                <a:lnTo>
                  <a:pt x="1167" y="2048"/>
                </a:lnTo>
                <a:close/>
                <a:moveTo>
                  <a:pt x="3787" y="2048"/>
                </a:moveTo>
                <a:lnTo>
                  <a:pt x="2810" y="3168"/>
                </a:lnTo>
                <a:lnTo>
                  <a:pt x="2810" y="2048"/>
                </a:lnTo>
                <a:close/>
                <a:moveTo>
                  <a:pt x="1048" y="0"/>
                </a:moveTo>
                <a:lnTo>
                  <a:pt x="0" y="1739"/>
                </a:lnTo>
                <a:lnTo>
                  <a:pt x="2477" y="4620"/>
                </a:lnTo>
                <a:lnTo>
                  <a:pt x="4954" y="1739"/>
                </a:lnTo>
                <a:lnTo>
                  <a:pt x="390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8" name="Google Shape;3248;p79"/>
          <p:cNvSpPr/>
          <p:nvPr/>
        </p:nvSpPr>
        <p:spPr>
          <a:xfrm>
            <a:off x="5426718" y="1976575"/>
            <a:ext cx="263459" cy="310380"/>
          </a:xfrm>
          <a:custGeom>
            <a:avLst/>
            <a:gdLst/>
            <a:ahLst/>
            <a:cxnLst/>
            <a:rect l="l" t="t" r="r" b="b"/>
            <a:pathLst>
              <a:path w="9860" h="11616" extrusionOk="0">
                <a:moveTo>
                  <a:pt x="4930" y="685"/>
                </a:moveTo>
                <a:cubicBezTo>
                  <a:pt x="5049" y="733"/>
                  <a:pt x="5168" y="780"/>
                  <a:pt x="5263" y="876"/>
                </a:cubicBezTo>
                <a:cubicBezTo>
                  <a:pt x="5430" y="995"/>
                  <a:pt x="5597" y="1090"/>
                  <a:pt x="5763" y="1138"/>
                </a:cubicBezTo>
                <a:cubicBezTo>
                  <a:pt x="5889" y="1166"/>
                  <a:pt x="6006" y="1177"/>
                  <a:pt x="6120" y="1177"/>
                </a:cubicBezTo>
                <a:cubicBezTo>
                  <a:pt x="6201" y="1177"/>
                  <a:pt x="6280" y="1171"/>
                  <a:pt x="6359" y="1161"/>
                </a:cubicBezTo>
                <a:cubicBezTo>
                  <a:pt x="6418" y="1150"/>
                  <a:pt x="6484" y="1144"/>
                  <a:pt x="6549" y="1144"/>
                </a:cubicBezTo>
                <a:cubicBezTo>
                  <a:pt x="6615" y="1144"/>
                  <a:pt x="6680" y="1150"/>
                  <a:pt x="6740" y="1161"/>
                </a:cubicBezTo>
                <a:cubicBezTo>
                  <a:pt x="6835" y="1257"/>
                  <a:pt x="6883" y="1376"/>
                  <a:pt x="6930" y="1495"/>
                </a:cubicBezTo>
                <a:cubicBezTo>
                  <a:pt x="7002" y="1662"/>
                  <a:pt x="7097" y="1828"/>
                  <a:pt x="7240" y="1971"/>
                </a:cubicBezTo>
                <a:cubicBezTo>
                  <a:pt x="7383" y="2114"/>
                  <a:pt x="7550" y="2209"/>
                  <a:pt x="7716" y="2281"/>
                </a:cubicBezTo>
                <a:cubicBezTo>
                  <a:pt x="7835" y="2328"/>
                  <a:pt x="7954" y="2376"/>
                  <a:pt x="8050" y="2471"/>
                </a:cubicBezTo>
                <a:cubicBezTo>
                  <a:pt x="8073" y="2590"/>
                  <a:pt x="8073" y="2733"/>
                  <a:pt x="8050" y="2852"/>
                </a:cubicBezTo>
                <a:cubicBezTo>
                  <a:pt x="7978" y="3233"/>
                  <a:pt x="8073" y="3638"/>
                  <a:pt x="8335" y="3924"/>
                </a:cubicBezTo>
                <a:cubicBezTo>
                  <a:pt x="8431" y="4019"/>
                  <a:pt x="8478" y="4138"/>
                  <a:pt x="8526" y="4281"/>
                </a:cubicBezTo>
                <a:cubicBezTo>
                  <a:pt x="8478" y="4400"/>
                  <a:pt x="8431" y="4519"/>
                  <a:pt x="8335" y="4615"/>
                </a:cubicBezTo>
                <a:cubicBezTo>
                  <a:pt x="8073" y="4900"/>
                  <a:pt x="7978" y="5305"/>
                  <a:pt x="8050" y="5686"/>
                </a:cubicBezTo>
                <a:cubicBezTo>
                  <a:pt x="8073" y="5829"/>
                  <a:pt x="8073" y="5948"/>
                  <a:pt x="8050" y="6067"/>
                </a:cubicBezTo>
                <a:cubicBezTo>
                  <a:pt x="7954" y="6162"/>
                  <a:pt x="7835" y="6234"/>
                  <a:pt x="7716" y="6258"/>
                </a:cubicBezTo>
                <a:cubicBezTo>
                  <a:pt x="7550" y="6329"/>
                  <a:pt x="7383" y="6448"/>
                  <a:pt x="7216" y="6567"/>
                </a:cubicBezTo>
                <a:cubicBezTo>
                  <a:pt x="7097" y="6710"/>
                  <a:pt x="7002" y="6877"/>
                  <a:pt x="6930" y="7067"/>
                </a:cubicBezTo>
                <a:cubicBezTo>
                  <a:pt x="6883" y="7186"/>
                  <a:pt x="6811" y="7282"/>
                  <a:pt x="6740" y="7377"/>
                </a:cubicBezTo>
                <a:cubicBezTo>
                  <a:pt x="6680" y="7389"/>
                  <a:pt x="6615" y="7395"/>
                  <a:pt x="6549" y="7395"/>
                </a:cubicBezTo>
                <a:cubicBezTo>
                  <a:pt x="6484" y="7395"/>
                  <a:pt x="6418" y="7389"/>
                  <a:pt x="6359" y="7377"/>
                </a:cubicBezTo>
                <a:cubicBezTo>
                  <a:pt x="6280" y="7367"/>
                  <a:pt x="6197" y="7361"/>
                  <a:pt x="6113" y="7361"/>
                </a:cubicBezTo>
                <a:cubicBezTo>
                  <a:pt x="5995" y="7361"/>
                  <a:pt x="5875" y="7373"/>
                  <a:pt x="5763" y="7401"/>
                </a:cubicBezTo>
                <a:cubicBezTo>
                  <a:pt x="5597" y="7448"/>
                  <a:pt x="5406" y="7544"/>
                  <a:pt x="5263" y="7663"/>
                </a:cubicBezTo>
                <a:cubicBezTo>
                  <a:pt x="5168" y="7758"/>
                  <a:pt x="5049" y="7829"/>
                  <a:pt x="4930" y="7877"/>
                </a:cubicBezTo>
                <a:cubicBezTo>
                  <a:pt x="4787" y="7829"/>
                  <a:pt x="4692" y="7782"/>
                  <a:pt x="4573" y="7687"/>
                </a:cubicBezTo>
                <a:cubicBezTo>
                  <a:pt x="4430" y="7568"/>
                  <a:pt x="4263" y="7472"/>
                  <a:pt x="4073" y="7425"/>
                </a:cubicBezTo>
                <a:cubicBezTo>
                  <a:pt x="3961" y="7397"/>
                  <a:pt x="3849" y="7385"/>
                  <a:pt x="3733" y="7385"/>
                </a:cubicBezTo>
                <a:cubicBezTo>
                  <a:pt x="3651" y="7385"/>
                  <a:pt x="3566" y="7391"/>
                  <a:pt x="3477" y="7401"/>
                </a:cubicBezTo>
                <a:cubicBezTo>
                  <a:pt x="3418" y="7413"/>
                  <a:pt x="3358" y="7419"/>
                  <a:pt x="3299" y="7419"/>
                </a:cubicBezTo>
                <a:cubicBezTo>
                  <a:pt x="3239" y="7419"/>
                  <a:pt x="3180" y="7413"/>
                  <a:pt x="3120" y="7401"/>
                </a:cubicBezTo>
                <a:cubicBezTo>
                  <a:pt x="3025" y="7306"/>
                  <a:pt x="2953" y="7210"/>
                  <a:pt x="2929" y="7091"/>
                </a:cubicBezTo>
                <a:cubicBezTo>
                  <a:pt x="2787" y="6710"/>
                  <a:pt x="2501" y="6424"/>
                  <a:pt x="2120" y="6282"/>
                </a:cubicBezTo>
                <a:cubicBezTo>
                  <a:pt x="2001" y="6234"/>
                  <a:pt x="1882" y="6186"/>
                  <a:pt x="1810" y="6091"/>
                </a:cubicBezTo>
                <a:cubicBezTo>
                  <a:pt x="1786" y="5972"/>
                  <a:pt x="1786" y="5829"/>
                  <a:pt x="1810" y="5710"/>
                </a:cubicBezTo>
                <a:cubicBezTo>
                  <a:pt x="1882" y="5329"/>
                  <a:pt x="1763" y="4924"/>
                  <a:pt x="1501" y="4638"/>
                </a:cubicBezTo>
                <a:cubicBezTo>
                  <a:pt x="1262" y="4472"/>
                  <a:pt x="1262" y="4114"/>
                  <a:pt x="1501" y="3948"/>
                </a:cubicBezTo>
                <a:cubicBezTo>
                  <a:pt x="1763" y="3662"/>
                  <a:pt x="1882" y="3257"/>
                  <a:pt x="1810" y="2876"/>
                </a:cubicBezTo>
                <a:cubicBezTo>
                  <a:pt x="1667" y="2614"/>
                  <a:pt x="1858" y="2305"/>
                  <a:pt x="2144" y="2305"/>
                </a:cubicBezTo>
                <a:cubicBezTo>
                  <a:pt x="2501" y="2162"/>
                  <a:pt x="2810" y="1876"/>
                  <a:pt x="2929" y="1495"/>
                </a:cubicBezTo>
                <a:cubicBezTo>
                  <a:pt x="2948" y="1273"/>
                  <a:pt x="3125" y="1123"/>
                  <a:pt x="3326" y="1123"/>
                </a:cubicBezTo>
                <a:cubicBezTo>
                  <a:pt x="3383" y="1123"/>
                  <a:pt x="3443" y="1135"/>
                  <a:pt x="3501" y="1161"/>
                </a:cubicBezTo>
                <a:cubicBezTo>
                  <a:pt x="3580" y="1171"/>
                  <a:pt x="3663" y="1177"/>
                  <a:pt x="3747" y="1177"/>
                </a:cubicBezTo>
                <a:cubicBezTo>
                  <a:pt x="3865" y="1177"/>
                  <a:pt x="3985" y="1166"/>
                  <a:pt x="4096" y="1138"/>
                </a:cubicBezTo>
                <a:cubicBezTo>
                  <a:pt x="4263" y="1090"/>
                  <a:pt x="4454" y="995"/>
                  <a:pt x="4597" y="876"/>
                </a:cubicBezTo>
                <a:cubicBezTo>
                  <a:pt x="4692" y="780"/>
                  <a:pt x="4811" y="733"/>
                  <a:pt x="4930" y="685"/>
                </a:cubicBezTo>
                <a:close/>
                <a:moveTo>
                  <a:pt x="7478" y="7496"/>
                </a:moveTo>
                <a:lnTo>
                  <a:pt x="8621" y="9473"/>
                </a:lnTo>
                <a:lnTo>
                  <a:pt x="7811" y="9425"/>
                </a:lnTo>
                <a:lnTo>
                  <a:pt x="7430" y="10163"/>
                </a:lnTo>
                <a:lnTo>
                  <a:pt x="6240" y="8091"/>
                </a:lnTo>
                <a:lnTo>
                  <a:pt x="6240" y="8091"/>
                </a:lnTo>
                <a:cubicBezTo>
                  <a:pt x="6353" y="8106"/>
                  <a:pt x="6459" y="8114"/>
                  <a:pt x="6560" y="8114"/>
                </a:cubicBezTo>
                <a:cubicBezTo>
                  <a:pt x="6966" y="8114"/>
                  <a:pt x="7268" y="7974"/>
                  <a:pt x="7478" y="7496"/>
                </a:cubicBezTo>
                <a:close/>
                <a:moveTo>
                  <a:pt x="2382" y="7496"/>
                </a:moveTo>
                <a:cubicBezTo>
                  <a:pt x="2596" y="7963"/>
                  <a:pt x="2889" y="8112"/>
                  <a:pt x="3314" y="8112"/>
                </a:cubicBezTo>
                <a:cubicBezTo>
                  <a:pt x="3409" y="8112"/>
                  <a:pt x="3511" y="8105"/>
                  <a:pt x="3620" y="8091"/>
                </a:cubicBezTo>
                <a:lnTo>
                  <a:pt x="3620" y="8091"/>
                </a:lnTo>
                <a:lnTo>
                  <a:pt x="2406" y="10187"/>
                </a:lnTo>
                <a:lnTo>
                  <a:pt x="2048" y="9425"/>
                </a:lnTo>
                <a:lnTo>
                  <a:pt x="1239" y="9473"/>
                </a:lnTo>
                <a:lnTo>
                  <a:pt x="2382" y="7496"/>
                </a:lnTo>
                <a:close/>
                <a:moveTo>
                  <a:pt x="4939" y="1"/>
                </a:moveTo>
                <a:cubicBezTo>
                  <a:pt x="4704" y="1"/>
                  <a:pt x="4466" y="102"/>
                  <a:pt x="4192" y="304"/>
                </a:cubicBezTo>
                <a:cubicBezTo>
                  <a:pt x="4096" y="376"/>
                  <a:pt x="4001" y="423"/>
                  <a:pt x="3906" y="471"/>
                </a:cubicBezTo>
                <a:cubicBezTo>
                  <a:pt x="3846" y="483"/>
                  <a:pt x="3787" y="489"/>
                  <a:pt x="3727" y="489"/>
                </a:cubicBezTo>
                <a:cubicBezTo>
                  <a:pt x="3668" y="489"/>
                  <a:pt x="3608" y="483"/>
                  <a:pt x="3549" y="471"/>
                </a:cubicBezTo>
                <a:cubicBezTo>
                  <a:pt x="3463" y="448"/>
                  <a:pt x="3377" y="438"/>
                  <a:pt x="3293" y="438"/>
                </a:cubicBezTo>
                <a:cubicBezTo>
                  <a:pt x="2839" y="438"/>
                  <a:pt x="2431" y="747"/>
                  <a:pt x="2310" y="1209"/>
                </a:cubicBezTo>
                <a:cubicBezTo>
                  <a:pt x="2263" y="1304"/>
                  <a:pt x="2215" y="1400"/>
                  <a:pt x="2144" y="1495"/>
                </a:cubicBezTo>
                <a:cubicBezTo>
                  <a:pt x="1977" y="1662"/>
                  <a:pt x="1453" y="1733"/>
                  <a:pt x="1215" y="2138"/>
                </a:cubicBezTo>
                <a:cubicBezTo>
                  <a:pt x="1096" y="2376"/>
                  <a:pt x="1072" y="2662"/>
                  <a:pt x="1120" y="2924"/>
                </a:cubicBezTo>
                <a:cubicBezTo>
                  <a:pt x="1167" y="3138"/>
                  <a:pt x="1120" y="3376"/>
                  <a:pt x="953" y="3543"/>
                </a:cubicBezTo>
                <a:cubicBezTo>
                  <a:pt x="548" y="4067"/>
                  <a:pt x="548" y="4472"/>
                  <a:pt x="953" y="5019"/>
                </a:cubicBezTo>
                <a:cubicBezTo>
                  <a:pt x="1024" y="5091"/>
                  <a:pt x="1072" y="5186"/>
                  <a:pt x="1120" y="5305"/>
                </a:cubicBezTo>
                <a:cubicBezTo>
                  <a:pt x="1143" y="5424"/>
                  <a:pt x="1143" y="5543"/>
                  <a:pt x="1120" y="5639"/>
                </a:cubicBezTo>
                <a:cubicBezTo>
                  <a:pt x="1024" y="6353"/>
                  <a:pt x="1262" y="6663"/>
                  <a:pt x="1905" y="6925"/>
                </a:cubicBezTo>
                <a:lnTo>
                  <a:pt x="0" y="10259"/>
                </a:lnTo>
                <a:lnTo>
                  <a:pt x="0" y="10259"/>
                </a:lnTo>
                <a:lnTo>
                  <a:pt x="1620" y="10139"/>
                </a:lnTo>
                <a:lnTo>
                  <a:pt x="2358" y="11616"/>
                </a:lnTo>
                <a:lnTo>
                  <a:pt x="4263" y="8306"/>
                </a:lnTo>
                <a:cubicBezTo>
                  <a:pt x="4454" y="8472"/>
                  <a:pt x="4686" y="8556"/>
                  <a:pt x="4918" y="8556"/>
                </a:cubicBezTo>
                <a:cubicBezTo>
                  <a:pt x="5150" y="8556"/>
                  <a:pt x="5382" y="8472"/>
                  <a:pt x="5573" y="8306"/>
                </a:cubicBezTo>
                <a:lnTo>
                  <a:pt x="7478" y="11616"/>
                </a:lnTo>
                <a:lnTo>
                  <a:pt x="8216" y="10139"/>
                </a:lnTo>
                <a:lnTo>
                  <a:pt x="9860" y="10259"/>
                </a:lnTo>
                <a:lnTo>
                  <a:pt x="7931" y="6925"/>
                </a:lnTo>
                <a:cubicBezTo>
                  <a:pt x="8574" y="6663"/>
                  <a:pt x="8835" y="6353"/>
                  <a:pt x="8716" y="5639"/>
                </a:cubicBezTo>
                <a:cubicBezTo>
                  <a:pt x="8669" y="5424"/>
                  <a:pt x="8716" y="5186"/>
                  <a:pt x="8883" y="5019"/>
                </a:cubicBezTo>
                <a:cubicBezTo>
                  <a:pt x="9288" y="4495"/>
                  <a:pt x="9288" y="4091"/>
                  <a:pt x="8883" y="3543"/>
                </a:cubicBezTo>
                <a:cubicBezTo>
                  <a:pt x="8835" y="3448"/>
                  <a:pt x="8764" y="3352"/>
                  <a:pt x="8716" y="3257"/>
                </a:cubicBezTo>
                <a:cubicBezTo>
                  <a:pt x="8716" y="3138"/>
                  <a:pt x="8716" y="3019"/>
                  <a:pt x="8716" y="2924"/>
                </a:cubicBezTo>
                <a:cubicBezTo>
                  <a:pt x="8788" y="2662"/>
                  <a:pt x="8740" y="2376"/>
                  <a:pt x="8621" y="2138"/>
                </a:cubicBezTo>
                <a:cubicBezTo>
                  <a:pt x="8478" y="1924"/>
                  <a:pt x="8264" y="1757"/>
                  <a:pt x="8002" y="1662"/>
                </a:cubicBezTo>
                <a:cubicBezTo>
                  <a:pt x="7907" y="1614"/>
                  <a:pt x="7788" y="1566"/>
                  <a:pt x="7692" y="1495"/>
                </a:cubicBezTo>
                <a:cubicBezTo>
                  <a:pt x="7550" y="1328"/>
                  <a:pt x="7454" y="804"/>
                  <a:pt x="7049" y="566"/>
                </a:cubicBezTo>
                <a:cubicBezTo>
                  <a:pt x="6875" y="496"/>
                  <a:pt x="6688" y="452"/>
                  <a:pt x="6497" y="452"/>
                </a:cubicBezTo>
                <a:cubicBezTo>
                  <a:pt x="6428" y="452"/>
                  <a:pt x="6358" y="458"/>
                  <a:pt x="6287" y="471"/>
                </a:cubicBezTo>
                <a:cubicBezTo>
                  <a:pt x="6231" y="490"/>
                  <a:pt x="6174" y="498"/>
                  <a:pt x="6116" y="498"/>
                </a:cubicBezTo>
                <a:cubicBezTo>
                  <a:pt x="5953" y="498"/>
                  <a:pt x="5791" y="427"/>
                  <a:pt x="5668" y="304"/>
                </a:cubicBezTo>
                <a:cubicBezTo>
                  <a:pt x="5406" y="102"/>
                  <a:pt x="5174" y="1"/>
                  <a:pt x="49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0" name="Google Shape;3250;p79"/>
          <p:cNvSpPr/>
          <p:nvPr/>
        </p:nvSpPr>
        <p:spPr>
          <a:xfrm>
            <a:off x="7340797" y="2083985"/>
            <a:ext cx="18490" cy="18464"/>
          </a:xfrm>
          <a:custGeom>
            <a:avLst/>
            <a:gdLst/>
            <a:ahLst/>
            <a:cxnLst/>
            <a:rect l="l" t="t" r="r" b="b"/>
            <a:pathLst>
              <a:path w="692" h="691" extrusionOk="0">
                <a:moveTo>
                  <a:pt x="1" y="0"/>
                </a:moveTo>
                <a:lnTo>
                  <a:pt x="1" y="691"/>
                </a:lnTo>
                <a:lnTo>
                  <a:pt x="691" y="691"/>
                </a:lnTo>
                <a:lnTo>
                  <a:pt x="6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1" name="Google Shape;3251;p79"/>
          <p:cNvSpPr/>
          <p:nvPr/>
        </p:nvSpPr>
        <p:spPr>
          <a:xfrm>
            <a:off x="7377697" y="2083985"/>
            <a:ext cx="17849" cy="18464"/>
          </a:xfrm>
          <a:custGeom>
            <a:avLst/>
            <a:gdLst/>
            <a:ahLst/>
            <a:cxnLst/>
            <a:rect l="l" t="t" r="r" b="b"/>
            <a:pathLst>
              <a:path w="668" h="691" extrusionOk="0">
                <a:moveTo>
                  <a:pt x="1" y="0"/>
                </a:moveTo>
                <a:lnTo>
                  <a:pt x="1" y="691"/>
                </a:lnTo>
                <a:lnTo>
                  <a:pt x="668" y="691"/>
                </a:lnTo>
                <a:lnTo>
                  <a:pt x="6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2" name="Google Shape;3252;p79"/>
          <p:cNvSpPr/>
          <p:nvPr/>
        </p:nvSpPr>
        <p:spPr>
          <a:xfrm>
            <a:off x="7413983" y="2083985"/>
            <a:ext cx="18464" cy="18464"/>
          </a:xfrm>
          <a:custGeom>
            <a:avLst/>
            <a:gdLst/>
            <a:ahLst/>
            <a:cxnLst/>
            <a:rect l="l" t="t" r="r" b="b"/>
            <a:pathLst>
              <a:path w="691" h="691" extrusionOk="0">
                <a:moveTo>
                  <a:pt x="0" y="0"/>
                </a:moveTo>
                <a:lnTo>
                  <a:pt x="0" y="691"/>
                </a:lnTo>
                <a:lnTo>
                  <a:pt x="691" y="691"/>
                </a:lnTo>
                <a:lnTo>
                  <a:pt x="6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3" name="Google Shape;3253;p79"/>
          <p:cNvSpPr/>
          <p:nvPr/>
        </p:nvSpPr>
        <p:spPr>
          <a:xfrm>
            <a:off x="7432419" y="2266616"/>
            <a:ext cx="145758" cy="17822"/>
          </a:xfrm>
          <a:custGeom>
            <a:avLst/>
            <a:gdLst/>
            <a:ahLst/>
            <a:cxnLst/>
            <a:rect l="l" t="t" r="r" b="b"/>
            <a:pathLst>
              <a:path w="5455" h="667" extrusionOk="0">
                <a:moveTo>
                  <a:pt x="1" y="0"/>
                </a:moveTo>
                <a:lnTo>
                  <a:pt x="1" y="667"/>
                </a:lnTo>
                <a:lnTo>
                  <a:pt x="5454" y="667"/>
                </a:lnTo>
                <a:lnTo>
                  <a:pt x="54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4" name="Google Shape;3254;p79"/>
          <p:cNvSpPr/>
          <p:nvPr/>
        </p:nvSpPr>
        <p:spPr>
          <a:xfrm>
            <a:off x="7432419" y="2302875"/>
            <a:ext cx="91035" cy="18490"/>
          </a:xfrm>
          <a:custGeom>
            <a:avLst/>
            <a:gdLst/>
            <a:ahLst/>
            <a:cxnLst/>
            <a:rect l="l" t="t" r="r" b="b"/>
            <a:pathLst>
              <a:path w="3407" h="692" extrusionOk="0">
                <a:moveTo>
                  <a:pt x="1" y="1"/>
                </a:moveTo>
                <a:lnTo>
                  <a:pt x="1" y="691"/>
                </a:lnTo>
                <a:lnTo>
                  <a:pt x="3406" y="691"/>
                </a:lnTo>
                <a:lnTo>
                  <a:pt x="34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5" name="Google Shape;3255;p79"/>
          <p:cNvSpPr/>
          <p:nvPr/>
        </p:nvSpPr>
        <p:spPr>
          <a:xfrm>
            <a:off x="7343976" y="2266616"/>
            <a:ext cx="64930" cy="54749"/>
          </a:xfrm>
          <a:custGeom>
            <a:avLst/>
            <a:gdLst/>
            <a:ahLst/>
            <a:cxnLst/>
            <a:rect l="l" t="t" r="r" b="b"/>
            <a:pathLst>
              <a:path w="2430" h="2049" extrusionOk="0">
                <a:moveTo>
                  <a:pt x="1953" y="0"/>
                </a:moveTo>
                <a:lnTo>
                  <a:pt x="858" y="1072"/>
                </a:lnTo>
                <a:lnTo>
                  <a:pt x="477" y="691"/>
                </a:lnTo>
                <a:lnTo>
                  <a:pt x="1" y="1167"/>
                </a:lnTo>
                <a:lnTo>
                  <a:pt x="858" y="2048"/>
                </a:lnTo>
                <a:lnTo>
                  <a:pt x="2430" y="476"/>
                </a:lnTo>
                <a:lnTo>
                  <a:pt x="195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6" name="Google Shape;3256;p79"/>
          <p:cNvSpPr/>
          <p:nvPr/>
        </p:nvSpPr>
        <p:spPr>
          <a:xfrm>
            <a:off x="7432419" y="2157171"/>
            <a:ext cx="145758" cy="17822"/>
          </a:xfrm>
          <a:custGeom>
            <a:avLst/>
            <a:gdLst/>
            <a:ahLst/>
            <a:cxnLst/>
            <a:rect l="l" t="t" r="r" b="b"/>
            <a:pathLst>
              <a:path w="5455" h="667" extrusionOk="0">
                <a:moveTo>
                  <a:pt x="1" y="0"/>
                </a:moveTo>
                <a:lnTo>
                  <a:pt x="1" y="667"/>
                </a:lnTo>
                <a:lnTo>
                  <a:pt x="5454" y="667"/>
                </a:lnTo>
                <a:lnTo>
                  <a:pt x="54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7" name="Google Shape;3257;p79"/>
          <p:cNvSpPr/>
          <p:nvPr/>
        </p:nvSpPr>
        <p:spPr>
          <a:xfrm>
            <a:off x="7432419" y="2193430"/>
            <a:ext cx="145758" cy="18490"/>
          </a:xfrm>
          <a:custGeom>
            <a:avLst/>
            <a:gdLst/>
            <a:ahLst/>
            <a:cxnLst/>
            <a:rect l="l" t="t" r="r" b="b"/>
            <a:pathLst>
              <a:path w="5455" h="692" extrusionOk="0">
                <a:moveTo>
                  <a:pt x="1" y="0"/>
                </a:moveTo>
                <a:lnTo>
                  <a:pt x="1" y="691"/>
                </a:lnTo>
                <a:lnTo>
                  <a:pt x="5454" y="691"/>
                </a:lnTo>
                <a:lnTo>
                  <a:pt x="54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8" name="Google Shape;3258;p79"/>
          <p:cNvSpPr/>
          <p:nvPr/>
        </p:nvSpPr>
        <p:spPr>
          <a:xfrm>
            <a:off x="7432419" y="2229689"/>
            <a:ext cx="145758" cy="18490"/>
          </a:xfrm>
          <a:custGeom>
            <a:avLst/>
            <a:gdLst/>
            <a:ahLst/>
            <a:cxnLst/>
            <a:rect l="l" t="t" r="r" b="b"/>
            <a:pathLst>
              <a:path w="5455" h="692" extrusionOk="0">
                <a:moveTo>
                  <a:pt x="1" y="1"/>
                </a:moveTo>
                <a:lnTo>
                  <a:pt x="1" y="691"/>
                </a:lnTo>
                <a:lnTo>
                  <a:pt x="5454" y="691"/>
                </a:lnTo>
                <a:lnTo>
                  <a:pt x="54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9" name="Google Shape;3259;p79"/>
          <p:cNvSpPr/>
          <p:nvPr/>
        </p:nvSpPr>
        <p:spPr>
          <a:xfrm>
            <a:off x="7343976" y="2157171"/>
            <a:ext cx="64930" cy="54749"/>
          </a:xfrm>
          <a:custGeom>
            <a:avLst/>
            <a:gdLst/>
            <a:ahLst/>
            <a:cxnLst/>
            <a:rect l="l" t="t" r="r" b="b"/>
            <a:pathLst>
              <a:path w="2430" h="2049" extrusionOk="0">
                <a:moveTo>
                  <a:pt x="1953" y="0"/>
                </a:moveTo>
                <a:lnTo>
                  <a:pt x="858" y="1072"/>
                </a:lnTo>
                <a:lnTo>
                  <a:pt x="477" y="691"/>
                </a:lnTo>
                <a:lnTo>
                  <a:pt x="1" y="1167"/>
                </a:lnTo>
                <a:lnTo>
                  <a:pt x="858" y="2048"/>
                </a:lnTo>
                <a:lnTo>
                  <a:pt x="2430" y="476"/>
                </a:lnTo>
                <a:lnTo>
                  <a:pt x="195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0" name="Google Shape;3260;p79"/>
          <p:cNvSpPr/>
          <p:nvPr/>
        </p:nvSpPr>
        <p:spPr>
          <a:xfrm>
            <a:off x="7343976" y="2211893"/>
            <a:ext cx="64930" cy="54749"/>
          </a:xfrm>
          <a:custGeom>
            <a:avLst/>
            <a:gdLst/>
            <a:ahLst/>
            <a:cxnLst/>
            <a:rect l="l" t="t" r="r" b="b"/>
            <a:pathLst>
              <a:path w="2430" h="2049" extrusionOk="0">
                <a:moveTo>
                  <a:pt x="1953" y="0"/>
                </a:moveTo>
                <a:lnTo>
                  <a:pt x="858" y="1072"/>
                </a:lnTo>
                <a:lnTo>
                  <a:pt x="477" y="691"/>
                </a:lnTo>
                <a:lnTo>
                  <a:pt x="1" y="1167"/>
                </a:lnTo>
                <a:lnTo>
                  <a:pt x="858" y="2048"/>
                </a:lnTo>
                <a:lnTo>
                  <a:pt x="2430" y="500"/>
                </a:lnTo>
                <a:lnTo>
                  <a:pt x="195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79"/>
          <p:cNvSpPr/>
          <p:nvPr/>
        </p:nvSpPr>
        <p:spPr>
          <a:xfrm>
            <a:off x="7304537" y="2047699"/>
            <a:ext cx="310540" cy="309925"/>
          </a:xfrm>
          <a:custGeom>
            <a:avLst/>
            <a:gdLst/>
            <a:ahLst/>
            <a:cxnLst/>
            <a:rect l="l" t="t" r="r" b="b"/>
            <a:pathLst>
              <a:path w="11622" h="11599" extrusionOk="0">
                <a:moveTo>
                  <a:pt x="10931" y="668"/>
                </a:moveTo>
                <a:lnTo>
                  <a:pt x="10931" y="2716"/>
                </a:lnTo>
                <a:lnTo>
                  <a:pt x="691" y="2716"/>
                </a:lnTo>
                <a:lnTo>
                  <a:pt x="691" y="668"/>
                </a:lnTo>
                <a:close/>
                <a:moveTo>
                  <a:pt x="10931" y="3406"/>
                </a:moveTo>
                <a:lnTo>
                  <a:pt x="10931" y="10908"/>
                </a:lnTo>
                <a:lnTo>
                  <a:pt x="691" y="10908"/>
                </a:lnTo>
                <a:lnTo>
                  <a:pt x="691" y="3406"/>
                </a:lnTo>
                <a:close/>
                <a:moveTo>
                  <a:pt x="0" y="1"/>
                </a:moveTo>
                <a:lnTo>
                  <a:pt x="0" y="11599"/>
                </a:lnTo>
                <a:lnTo>
                  <a:pt x="11622" y="11599"/>
                </a:lnTo>
                <a:lnTo>
                  <a:pt x="1162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3262;p79"/>
          <p:cNvSpPr/>
          <p:nvPr/>
        </p:nvSpPr>
        <p:spPr>
          <a:xfrm>
            <a:off x="7487142" y="2083985"/>
            <a:ext cx="91035" cy="18464"/>
          </a:xfrm>
          <a:custGeom>
            <a:avLst/>
            <a:gdLst/>
            <a:ahLst/>
            <a:cxnLst/>
            <a:rect l="l" t="t" r="r" b="b"/>
            <a:pathLst>
              <a:path w="3407" h="691" extrusionOk="0">
                <a:moveTo>
                  <a:pt x="1" y="0"/>
                </a:moveTo>
                <a:lnTo>
                  <a:pt x="1" y="691"/>
                </a:lnTo>
                <a:lnTo>
                  <a:pt x="3406" y="691"/>
                </a:lnTo>
                <a:lnTo>
                  <a:pt x="340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79"/>
          <p:cNvSpPr/>
          <p:nvPr/>
        </p:nvSpPr>
        <p:spPr>
          <a:xfrm>
            <a:off x="1524609" y="2222652"/>
            <a:ext cx="145731" cy="219558"/>
          </a:xfrm>
          <a:custGeom>
            <a:avLst/>
            <a:gdLst/>
            <a:ahLst/>
            <a:cxnLst/>
            <a:rect l="l" t="t" r="r" b="b"/>
            <a:pathLst>
              <a:path w="5454" h="8217" extrusionOk="0">
                <a:moveTo>
                  <a:pt x="3310" y="691"/>
                </a:moveTo>
                <a:lnTo>
                  <a:pt x="3144" y="1381"/>
                </a:lnTo>
                <a:lnTo>
                  <a:pt x="2310" y="1381"/>
                </a:lnTo>
                <a:lnTo>
                  <a:pt x="2143" y="691"/>
                </a:lnTo>
                <a:close/>
                <a:moveTo>
                  <a:pt x="4763" y="691"/>
                </a:moveTo>
                <a:lnTo>
                  <a:pt x="4763" y="6168"/>
                </a:lnTo>
                <a:lnTo>
                  <a:pt x="667" y="6168"/>
                </a:lnTo>
                <a:lnTo>
                  <a:pt x="667" y="691"/>
                </a:lnTo>
                <a:lnTo>
                  <a:pt x="1429" y="691"/>
                </a:lnTo>
                <a:lnTo>
                  <a:pt x="1762" y="2048"/>
                </a:lnTo>
                <a:lnTo>
                  <a:pt x="3668" y="2048"/>
                </a:lnTo>
                <a:lnTo>
                  <a:pt x="4001" y="691"/>
                </a:lnTo>
                <a:close/>
                <a:moveTo>
                  <a:pt x="4763" y="6835"/>
                </a:moveTo>
                <a:lnTo>
                  <a:pt x="4763" y="7525"/>
                </a:lnTo>
                <a:lnTo>
                  <a:pt x="667" y="7525"/>
                </a:lnTo>
                <a:lnTo>
                  <a:pt x="667" y="6835"/>
                </a:lnTo>
                <a:close/>
                <a:moveTo>
                  <a:pt x="0" y="0"/>
                </a:moveTo>
                <a:lnTo>
                  <a:pt x="0" y="8216"/>
                </a:lnTo>
                <a:lnTo>
                  <a:pt x="5454" y="8216"/>
                </a:lnTo>
                <a:lnTo>
                  <a:pt x="54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5" name="Google Shape;3265;p79"/>
          <p:cNvSpPr/>
          <p:nvPr/>
        </p:nvSpPr>
        <p:spPr>
          <a:xfrm>
            <a:off x="1688135" y="2131644"/>
            <a:ext cx="146372" cy="218917"/>
          </a:xfrm>
          <a:custGeom>
            <a:avLst/>
            <a:gdLst/>
            <a:ahLst/>
            <a:cxnLst/>
            <a:rect l="l" t="t" r="r" b="b"/>
            <a:pathLst>
              <a:path w="5478" h="8193" extrusionOk="0">
                <a:moveTo>
                  <a:pt x="3334" y="691"/>
                </a:moveTo>
                <a:lnTo>
                  <a:pt x="3168" y="1358"/>
                </a:lnTo>
                <a:lnTo>
                  <a:pt x="2334" y="1358"/>
                </a:lnTo>
                <a:lnTo>
                  <a:pt x="2168" y="691"/>
                </a:lnTo>
                <a:close/>
                <a:moveTo>
                  <a:pt x="4787" y="691"/>
                </a:moveTo>
                <a:lnTo>
                  <a:pt x="4787" y="6145"/>
                </a:lnTo>
                <a:lnTo>
                  <a:pt x="691" y="6145"/>
                </a:lnTo>
                <a:lnTo>
                  <a:pt x="691" y="691"/>
                </a:lnTo>
                <a:lnTo>
                  <a:pt x="1453" y="691"/>
                </a:lnTo>
                <a:lnTo>
                  <a:pt x="1787" y="2049"/>
                </a:lnTo>
                <a:lnTo>
                  <a:pt x="3692" y="2049"/>
                </a:lnTo>
                <a:lnTo>
                  <a:pt x="4025" y="691"/>
                </a:lnTo>
                <a:close/>
                <a:moveTo>
                  <a:pt x="4787" y="6835"/>
                </a:moveTo>
                <a:lnTo>
                  <a:pt x="4787" y="7502"/>
                </a:lnTo>
                <a:lnTo>
                  <a:pt x="691" y="7502"/>
                </a:lnTo>
                <a:lnTo>
                  <a:pt x="691" y="6835"/>
                </a:lnTo>
                <a:close/>
                <a:moveTo>
                  <a:pt x="0" y="1"/>
                </a:moveTo>
                <a:lnTo>
                  <a:pt x="0" y="8193"/>
                </a:lnTo>
                <a:lnTo>
                  <a:pt x="5478" y="8193"/>
                </a:lnTo>
                <a:lnTo>
                  <a:pt x="547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6" name="Google Shape;3266;p79"/>
          <p:cNvSpPr/>
          <p:nvPr/>
        </p:nvSpPr>
        <p:spPr>
          <a:xfrm>
            <a:off x="1564689" y="2131644"/>
            <a:ext cx="105651" cy="72572"/>
          </a:xfrm>
          <a:custGeom>
            <a:avLst/>
            <a:gdLst/>
            <a:ahLst/>
            <a:cxnLst/>
            <a:rect l="l" t="t" r="r" b="b"/>
            <a:pathLst>
              <a:path w="3954" h="2716" extrusionOk="0">
                <a:moveTo>
                  <a:pt x="882" y="1"/>
                </a:moveTo>
                <a:lnTo>
                  <a:pt x="882" y="1668"/>
                </a:lnTo>
                <a:lnTo>
                  <a:pt x="381" y="1334"/>
                </a:lnTo>
                <a:lnTo>
                  <a:pt x="0" y="1906"/>
                </a:lnTo>
                <a:lnTo>
                  <a:pt x="1215" y="2716"/>
                </a:lnTo>
                <a:lnTo>
                  <a:pt x="2430" y="1906"/>
                </a:lnTo>
                <a:lnTo>
                  <a:pt x="2072" y="1334"/>
                </a:lnTo>
                <a:lnTo>
                  <a:pt x="1572" y="1668"/>
                </a:lnTo>
                <a:lnTo>
                  <a:pt x="1572" y="691"/>
                </a:lnTo>
                <a:lnTo>
                  <a:pt x="3954" y="691"/>
                </a:lnTo>
                <a:lnTo>
                  <a:pt x="39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7" name="Google Shape;3267;p79"/>
          <p:cNvSpPr/>
          <p:nvPr/>
        </p:nvSpPr>
        <p:spPr>
          <a:xfrm>
            <a:off x="1688776" y="2369639"/>
            <a:ext cx="105651" cy="72572"/>
          </a:xfrm>
          <a:custGeom>
            <a:avLst/>
            <a:gdLst/>
            <a:ahLst/>
            <a:cxnLst/>
            <a:rect l="l" t="t" r="r" b="b"/>
            <a:pathLst>
              <a:path w="3954" h="2716" extrusionOk="0">
                <a:moveTo>
                  <a:pt x="2739" y="0"/>
                </a:moveTo>
                <a:lnTo>
                  <a:pt x="1501" y="810"/>
                </a:lnTo>
                <a:lnTo>
                  <a:pt x="1882" y="1381"/>
                </a:lnTo>
                <a:lnTo>
                  <a:pt x="2382" y="1048"/>
                </a:lnTo>
                <a:lnTo>
                  <a:pt x="2382" y="2024"/>
                </a:lnTo>
                <a:lnTo>
                  <a:pt x="0" y="2024"/>
                </a:lnTo>
                <a:lnTo>
                  <a:pt x="0" y="2715"/>
                </a:lnTo>
                <a:lnTo>
                  <a:pt x="3072" y="2715"/>
                </a:lnTo>
                <a:lnTo>
                  <a:pt x="3072" y="1048"/>
                </a:lnTo>
                <a:lnTo>
                  <a:pt x="3572" y="1381"/>
                </a:lnTo>
                <a:lnTo>
                  <a:pt x="3953" y="810"/>
                </a:lnTo>
                <a:lnTo>
                  <a:pt x="273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8" name="Google Shape;3268;p79"/>
          <p:cNvSpPr/>
          <p:nvPr/>
        </p:nvSpPr>
        <p:spPr>
          <a:xfrm>
            <a:off x="1563406" y="2305350"/>
            <a:ext cx="64930" cy="54135"/>
          </a:xfrm>
          <a:custGeom>
            <a:avLst/>
            <a:gdLst/>
            <a:ahLst/>
            <a:cxnLst/>
            <a:rect l="l" t="t" r="r" b="b"/>
            <a:pathLst>
              <a:path w="2430" h="2026" extrusionOk="0">
                <a:moveTo>
                  <a:pt x="1954" y="1"/>
                </a:moveTo>
                <a:lnTo>
                  <a:pt x="882" y="1073"/>
                </a:lnTo>
                <a:lnTo>
                  <a:pt x="477" y="668"/>
                </a:lnTo>
                <a:lnTo>
                  <a:pt x="1" y="1168"/>
                </a:lnTo>
                <a:lnTo>
                  <a:pt x="882" y="2025"/>
                </a:lnTo>
                <a:lnTo>
                  <a:pt x="2430" y="477"/>
                </a:lnTo>
                <a:lnTo>
                  <a:pt x="19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9" name="Google Shape;3269;p79"/>
          <p:cNvSpPr/>
          <p:nvPr/>
        </p:nvSpPr>
        <p:spPr>
          <a:xfrm>
            <a:off x="1727574" y="2214369"/>
            <a:ext cx="64956" cy="54749"/>
          </a:xfrm>
          <a:custGeom>
            <a:avLst/>
            <a:gdLst/>
            <a:ahLst/>
            <a:cxnLst/>
            <a:rect l="l" t="t" r="r" b="b"/>
            <a:pathLst>
              <a:path w="2431" h="2049" extrusionOk="0">
                <a:moveTo>
                  <a:pt x="1954" y="1"/>
                </a:moveTo>
                <a:lnTo>
                  <a:pt x="882" y="1072"/>
                </a:lnTo>
                <a:lnTo>
                  <a:pt x="477" y="691"/>
                </a:lnTo>
                <a:lnTo>
                  <a:pt x="1" y="1167"/>
                </a:lnTo>
                <a:lnTo>
                  <a:pt x="882" y="2049"/>
                </a:lnTo>
                <a:lnTo>
                  <a:pt x="2430" y="477"/>
                </a:lnTo>
                <a:lnTo>
                  <a:pt x="19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1" name="Google Shape;3271;p79"/>
          <p:cNvSpPr/>
          <p:nvPr/>
        </p:nvSpPr>
        <p:spPr>
          <a:xfrm>
            <a:off x="3486981" y="2086811"/>
            <a:ext cx="255844" cy="310540"/>
          </a:xfrm>
          <a:custGeom>
            <a:avLst/>
            <a:gdLst/>
            <a:ahLst/>
            <a:cxnLst/>
            <a:rect l="l" t="t" r="r" b="b"/>
            <a:pathLst>
              <a:path w="9575" h="11622" extrusionOk="0">
                <a:moveTo>
                  <a:pt x="5478" y="2525"/>
                </a:moveTo>
                <a:lnTo>
                  <a:pt x="7050" y="4097"/>
                </a:lnTo>
                <a:lnTo>
                  <a:pt x="5478" y="4097"/>
                </a:lnTo>
                <a:lnTo>
                  <a:pt x="5478" y="2525"/>
                </a:lnTo>
                <a:close/>
                <a:moveTo>
                  <a:pt x="8907" y="691"/>
                </a:moveTo>
                <a:lnTo>
                  <a:pt x="8883" y="9574"/>
                </a:lnTo>
                <a:lnTo>
                  <a:pt x="8217" y="9574"/>
                </a:lnTo>
                <a:lnTo>
                  <a:pt x="8217" y="4311"/>
                </a:lnTo>
                <a:lnTo>
                  <a:pt x="5287" y="1358"/>
                </a:lnTo>
                <a:lnTo>
                  <a:pt x="2072" y="1358"/>
                </a:lnTo>
                <a:lnTo>
                  <a:pt x="2072" y="691"/>
                </a:lnTo>
                <a:close/>
                <a:moveTo>
                  <a:pt x="4787" y="2049"/>
                </a:moveTo>
                <a:lnTo>
                  <a:pt x="4787" y="4787"/>
                </a:lnTo>
                <a:lnTo>
                  <a:pt x="7526" y="4787"/>
                </a:lnTo>
                <a:lnTo>
                  <a:pt x="7526" y="10931"/>
                </a:lnTo>
                <a:lnTo>
                  <a:pt x="691" y="10931"/>
                </a:lnTo>
                <a:lnTo>
                  <a:pt x="691" y="2049"/>
                </a:lnTo>
                <a:close/>
                <a:moveTo>
                  <a:pt x="1382" y="1"/>
                </a:moveTo>
                <a:lnTo>
                  <a:pt x="1382" y="1358"/>
                </a:lnTo>
                <a:lnTo>
                  <a:pt x="1" y="1358"/>
                </a:lnTo>
                <a:lnTo>
                  <a:pt x="1" y="11622"/>
                </a:lnTo>
                <a:lnTo>
                  <a:pt x="8217" y="11622"/>
                </a:lnTo>
                <a:lnTo>
                  <a:pt x="8217" y="10241"/>
                </a:lnTo>
                <a:lnTo>
                  <a:pt x="9574" y="10241"/>
                </a:lnTo>
                <a:lnTo>
                  <a:pt x="957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2" name="Google Shape;3272;p79"/>
          <p:cNvSpPr/>
          <p:nvPr/>
        </p:nvSpPr>
        <p:spPr>
          <a:xfrm>
            <a:off x="3523881" y="2232542"/>
            <a:ext cx="54749" cy="18464"/>
          </a:xfrm>
          <a:custGeom>
            <a:avLst/>
            <a:gdLst/>
            <a:ahLst/>
            <a:cxnLst/>
            <a:rect l="l" t="t" r="r" b="b"/>
            <a:pathLst>
              <a:path w="2049" h="691" extrusionOk="0">
                <a:moveTo>
                  <a:pt x="1" y="0"/>
                </a:moveTo>
                <a:lnTo>
                  <a:pt x="1" y="691"/>
                </a:lnTo>
                <a:lnTo>
                  <a:pt x="2049" y="691"/>
                </a:lnTo>
                <a:lnTo>
                  <a:pt x="20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3" name="Google Shape;3273;p79"/>
          <p:cNvSpPr/>
          <p:nvPr/>
        </p:nvSpPr>
        <p:spPr>
          <a:xfrm>
            <a:off x="3523881" y="2269443"/>
            <a:ext cx="54749" cy="17849"/>
          </a:xfrm>
          <a:custGeom>
            <a:avLst/>
            <a:gdLst/>
            <a:ahLst/>
            <a:cxnLst/>
            <a:rect l="l" t="t" r="r" b="b"/>
            <a:pathLst>
              <a:path w="2049" h="668" extrusionOk="0">
                <a:moveTo>
                  <a:pt x="1" y="0"/>
                </a:moveTo>
                <a:lnTo>
                  <a:pt x="1" y="667"/>
                </a:lnTo>
                <a:lnTo>
                  <a:pt x="2049" y="667"/>
                </a:lnTo>
                <a:lnTo>
                  <a:pt x="20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4" name="Google Shape;3274;p79"/>
          <p:cNvSpPr/>
          <p:nvPr/>
        </p:nvSpPr>
        <p:spPr>
          <a:xfrm>
            <a:off x="3599606" y="2233157"/>
            <a:ext cx="64930" cy="54749"/>
          </a:xfrm>
          <a:custGeom>
            <a:avLst/>
            <a:gdLst/>
            <a:ahLst/>
            <a:cxnLst/>
            <a:rect l="l" t="t" r="r" b="b"/>
            <a:pathLst>
              <a:path w="2430" h="2049" extrusionOk="0">
                <a:moveTo>
                  <a:pt x="1954" y="1"/>
                </a:moveTo>
                <a:lnTo>
                  <a:pt x="858" y="1072"/>
                </a:lnTo>
                <a:lnTo>
                  <a:pt x="477" y="691"/>
                </a:lnTo>
                <a:lnTo>
                  <a:pt x="1" y="1168"/>
                </a:lnTo>
                <a:lnTo>
                  <a:pt x="858" y="2049"/>
                </a:lnTo>
                <a:lnTo>
                  <a:pt x="2430" y="477"/>
                </a:lnTo>
                <a:lnTo>
                  <a:pt x="19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5" name="Google Shape;3275;p79"/>
          <p:cNvSpPr/>
          <p:nvPr/>
        </p:nvSpPr>
        <p:spPr>
          <a:xfrm>
            <a:off x="3523881" y="2305702"/>
            <a:ext cx="54749" cy="18490"/>
          </a:xfrm>
          <a:custGeom>
            <a:avLst/>
            <a:gdLst/>
            <a:ahLst/>
            <a:cxnLst/>
            <a:rect l="l" t="t" r="r" b="b"/>
            <a:pathLst>
              <a:path w="2049" h="692" extrusionOk="0">
                <a:moveTo>
                  <a:pt x="1" y="1"/>
                </a:moveTo>
                <a:lnTo>
                  <a:pt x="1" y="691"/>
                </a:lnTo>
                <a:lnTo>
                  <a:pt x="2049" y="691"/>
                </a:lnTo>
                <a:lnTo>
                  <a:pt x="20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6" name="Google Shape;3276;p79"/>
          <p:cNvSpPr/>
          <p:nvPr/>
        </p:nvSpPr>
        <p:spPr>
          <a:xfrm>
            <a:off x="3523881" y="2342602"/>
            <a:ext cx="54749" cy="17849"/>
          </a:xfrm>
          <a:custGeom>
            <a:avLst/>
            <a:gdLst/>
            <a:ahLst/>
            <a:cxnLst/>
            <a:rect l="l" t="t" r="r" b="b"/>
            <a:pathLst>
              <a:path w="2049" h="668" extrusionOk="0">
                <a:moveTo>
                  <a:pt x="1" y="1"/>
                </a:moveTo>
                <a:lnTo>
                  <a:pt x="1" y="668"/>
                </a:lnTo>
                <a:lnTo>
                  <a:pt x="2049" y="668"/>
                </a:lnTo>
                <a:lnTo>
                  <a:pt x="20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7" name="Google Shape;3277;p79"/>
          <p:cNvSpPr/>
          <p:nvPr/>
        </p:nvSpPr>
        <p:spPr>
          <a:xfrm>
            <a:off x="3599606" y="2305702"/>
            <a:ext cx="64930" cy="54749"/>
          </a:xfrm>
          <a:custGeom>
            <a:avLst/>
            <a:gdLst/>
            <a:ahLst/>
            <a:cxnLst/>
            <a:rect l="l" t="t" r="r" b="b"/>
            <a:pathLst>
              <a:path w="2430" h="2049" extrusionOk="0">
                <a:moveTo>
                  <a:pt x="1954" y="1"/>
                </a:moveTo>
                <a:lnTo>
                  <a:pt x="858" y="1096"/>
                </a:lnTo>
                <a:lnTo>
                  <a:pt x="477" y="691"/>
                </a:lnTo>
                <a:lnTo>
                  <a:pt x="1" y="1168"/>
                </a:lnTo>
                <a:lnTo>
                  <a:pt x="858" y="2049"/>
                </a:lnTo>
                <a:lnTo>
                  <a:pt x="2430" y="501"/>
                </a:lnTo>
                <a:lnTo>
                  <a:pt x="19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8" name="Google Shape;3278;p79"/>
          <p:cNvSpPr/>
          <p:nvPr/>
        </p:nvSpPr>
        <p:spPr>
          <a:xfrm>
            <a:off x="3560167" y="2159997"/>
            <a:ext cx="36927" cy="17822"/>
          </a:xfrm>
          <a:custGeom>
            <a:avLst/>
            <a:gdLst/>
            <a:ahLst/>
            <a:cxnLst/>
            <a:rect l="l" t="t" r="r" b="b"/>
            <a:pathLst>
              <a:path w="1382" h="667" extrusionOk="0">
                <a:moveTo>
                  <a:pt x="0" y="0"/>
                </a:moveTo>
                <a:lnTo>
                  <a:pt x="0" y="667"/>
                </a:lnTo>
                <a:lnTo>
                  <a:pt x="1382" y="667"/>
                </a:lnTo>
                <a:lnTo>
                  <a:pt x="138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9" name="Google Shape;3279;p79"/>
          <p:cNvSpPr/>
          <p:nvPr/>
        </p:nvSpPr>
        <p:spPr>
          <a:xfrm>
            <a:off x="3560167" y="2196256"/>
            <a:ext cx="36927" cy="18490"/>
          </a:xfrm>
          <a:custGeom>
            <a:avLst/>
            <a:gdLst/>
            <a:ahLst/>
            <a:cxnLst/>
            <a:rect l="l" t="t" r="r" b="b"/>
            <a:pathLst>
              <a:path w="1382" h="692" extrusionOk="0">
                <a:moveTo>
                  <a:pt x="0" y="1"/>
                </a:moveTo>
                <a:lnTo>
                  <a:pt x="0" y="691"/>
                </a:lnTo>
                <a:lnTo>
                  <a:pt x="1382" y="691"/>
                </a:lnTo>
                <a:lnTo>
                  <a:pt x="13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0" name="Google Shape;3280;p79"/>
          <p:cNvSpPr/>
          <p:nvPr/>
        </p:nvSpPr>
        <p:spPr>
          <a:xfrm>
            <a:off x="3523881" y="2159997"/>
            <a:ext cx="17849" cy="17822"/>
          </a:xfrm>
          <a:custGeom>
            <a:avLst/>
            <a:gdLst/>
            <a:ahLst/>
            <a:cxnLst/>
            <a:rect l="l" t="t" r="r" b="b"/>
            <a:pathLst>
              <a:path w="668" h="667" extrusionOk="0">
                <a:moveTo>
                  <a:pt x="1" y="0"/>
                </a:moveTo>
                <a:lnTo>
                  <a:pt x="1" y="667"/>
                </a:lnTo>
                <a:lnTo>
                  <a:pt x="668" y="667"/>
                </a:lnTo>
                <a:lnTo>
                  <a:pt x="6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1" name="Google Shape;3281;p79"/>
          <p:cNvSpPr/>
          <p:nvPr/>
        </p:nvSpPr>
        <p:spPr>
          <a:xfrm>
            <a:off x="3523881" y="2196256"/>
            <a:ext cx="17849" cy="18490"/>
          </a:xfrm>
          <a:custGeom>
            <a:avLst/>
            <a:gdLst/>
            <a:ahLst/>
            <a:cxnLst/>
            <a:rect l="l" t="t" r="r" b="b"/>
            <a:pathLst>
              <a:path w="668" h="692" extrusionOk="0">
                <a:moveTo>
                  <a:pt x="1" y="1"/>
                </a:moveTo>
                <a:lnTo>
                  <a:pt x="1" y="691"/>
                </a:lnTo>
                <a:lnTo>
                  <a:pt x="668" y="691"/>
                </a:lnTo>
                <a:lnTo>
                  <a:pt x="66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2" name="Google Shape;3282;p79"/>
          <p:cNvGrpSpPr/>
          <p:nvPr/>
        </p:nvGrpSpPr>
        <p:grpSpPr>
          <a:xfrm>
            <a:off x="4407208" y="722871"/>
            <a:ext cx="793256" cy="182899"/>
            <a:chOff x="2685575" y="2835950"/>
            <a:chExt cx="433000" cy="99825"/>
          </a:xfrm>
        </p:grpSpPr>
        <p:sp>
          <p:nvSpPr>
            <p:cNvPr id="3283" name="Google Shape;3283;p79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9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9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9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87" name="Google Shape;328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214" y="-11698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CB3A5A-6B88-B52B-A6C8-8AE0F7C2A57F}"/>
              </a:ext>
            </a:extLst>
          </p:cNvPr>
          <p:cNvSpPr txBox="1"/>
          <p:nvPr/>
        </p:nvSpPr>
        <p:spPr>
          <a:xfrm>
            <a:off x="6696079" y="2956583"/>
            <a:ext cx="19281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US" sz="1200" dirty="0">
                <a:solidFill>
                  <a:schemeClr val="bg2"/>
                </a:solidFill>
              </a:rPr>
              <a:t>Robust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Reliable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en-US" dirty="0">
                <a:solidFill>
                  <a:srgbClr val="00B0F0"/>
                </a:solidFill>
              </a:rPr>
              <a:t>loan default prediction system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3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3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3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3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3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3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3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3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3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3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3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3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3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3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3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3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2" grpId="0" build="p"/>
      <p:bldP spid="3234" grpId="0" build="p"/>
      <p:bldP spid="3235" grpId="0" build="p"/>
      <p:bldP spid="3236" grpId="0" animBg="1"/>
      <p:bldP spid="3238" grpId="0" build="p"/>
      <p:bldP spid="3239" grpId="0" build="p"/>
      <p:bldP spid="3240" grpId="0" build="p"/>
      <p:bldP spid="3241" grpId="0" build="p"/>
      <p:bldP spid="3242" grpId="0" animBg="1"/>
      <p:bldP spid="3243" grpId="0" animBg="1"/>
      <p:bldP spid="3244" grpId="0" animBg="1"/>
      <p:bldP spid="3245" grpId="0" animBg="1"/>
      <p:bldP spid="3247" grpId="0" animBg="1"/>
      <p:bldP spid="3248" grpId="0" animBg="1"/>
      <p:bldP spid="3250" grpId="0" animBg="1"/>
      <p:bldP spid="3251" grpId="0" animBg="1"/>
      <p:bldP spid="3252" grpId="0" animBg="1"/>
      <p:bldP spid="3253" grpId="0" animBg="1"/>
      <p:bldP spid="3254" grpId="0" animBg="1"/>
      <p:bldP spid="3255" grpId="0" animBg="1"/>
      <p:bldP spid="3256" grpId="0" animBg="1"/>
      <p:bldP spid="3257" grpId="0" animBg="1"/>
      <p:bldP spid="3258" grpId="0" animBg="1"/>
      <p:bldP spid="3259" grpId="0" animBg="1"/>
      <p:bldP spid="3260" grpId="0" animBg="1"/>
      <p:bldP spid="3261" grpId="0" animBg="1"/>
      <p:bldP spid="3262" grpId="0" animBg="1"/>
      <p:bldP spid="3264" grpId="0" animBg="1"/>
      <p:bldP spid="3265" grpId="0" animBg="1"/>
      <p:bldP spid="3266" grpId="0" animBg="1"/>
      <p:bldP spid="3267" grpId="0" animBg="1"/>
      <p:bldP spid="3268" grpId="0" animBg="1"/>
      <p:bldP spid="3269" grpId="0" animBg="1"/>
      <p:bldP spid="3271" grpId="0" animBg="1"/>
      <p:bldP spid="3272" grpId="0" animBg="1"/>
      <p:bldP spid="3273" grpId="0" animBg="1"/>
      <p:bldP spid="3274" grpId="0" animBg="1"/>
      <p:bldP spid="3275" grpId="0" animBg="1"/>
      <p:bldP spid="3276" grpId="0" animBg="1"/>
      <p:bldP spid="3277" grpId="0" animBg="1"/>
      <p:bldP spid="3278" grpId="0" animBg="1"/>
      <p:bldP spid="3279" grpId="0" animBg="1"/>
      <p:bldP spid="3280" grpId="0" animBg="1"/>
      <p:bldP spid="3281" grpId="0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71"/>
          <p:cNvSpPr txBox="1">
            <a:spLocks noGrp="1"/>
          </p:cNvSpPr>
          <p:nvPr>
            <p:ph type="title"/>
          </p:nvPr>
        </p:nvSpPr>
        <p:spPr>
          <a:xfrm>
            <a:off x="783900" y="1838875"/>
            <a:ext cx="33960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sp>
        <p:nvSpPr>
          <p:cNvPr id="3008" name="Google Shape;3008;p71"/>
          <p:cNvSpPr txBox="1">
            <a:spLocks noGrp="1"/>
          </p:cNvSpPr>
          <p:nvPr>
            <p:ph type="subTitle" idx="1"/>
          </p:nvPr>
        </p:nvSpPr>
        <p:spPr>
          <a:xfrm>
            <a:off x="784010" y="2332050"/>
            <a:ext cx="6379936" cy="11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….We can deploy the system in any financial institution </a:t>
            </a:r>
            <a:endParaRPr dirty="0"/>
          </a:p>
        </p:txBody>
      </p:sp>
      <p:sp>
        <p:nvSpPr>
          <p:cNvPr id="3010" name="Google Shape;3010;p71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71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71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71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71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Google Shape;3039;p73"/>
          <p:cNvSpPr txBox="1">
            <a:spLocks noGrp="1"/>
          </p:cNvSpPr>
          <p:nvPr>
            <p:ph type="title"/>
          </p:nvPr>
        </p:nvSpPr>
        <p:spPr>
          <a:xfrm>
            <a:off x="2622599" y="2071074"/>
            <a:ext cx="2308800" cy="942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dirty="0"/>
              <a:t>Thanks</a:t>
            </a:r>
            <a:endParaRPr sz="4400" dirty="0"/>
          </a:p>
        </p:txBody>
      </p:sp>
      <p:grpSp>
        <p:nvGrpSpPr>
          <p:cNvPr id="3041" name="Google Shape;3041;p73"/>
          <p:cNvGrpSpPr/>
          <p:nvPr/>
        </p:nvGrpSpPr>
        <p:grpSpPr>
          <a:xfrm>
            <a:off x="-722389" y="2333274"/>
            <a:ext cx="1039906" cy="679800"/>
            <a:chOff x="4082325" y="3790650"/>
            <a:chExt cx="1039906" cy="679800"/>
          </a:xfrm>
        </p:grpSpPr>
        <p:sp>
          <p:nvSpPr>
            <p:cNvPr id="3042" name="Google Shape;3042;p73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3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3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5" name="Google Shape;3045;p73"/>
          <p:cNvGrpSpPr/>
          <p:nvPr/>
        </p:nvGrpSpPr>
        <p:grpSpPr>
          <a:xfrm rot="10800000" flipH="1">
            <a:off x="7462721" y="1213994"/>
            <a:ext cx="793256" cy="182899"/>
            <a:chOff x="2685575" y="2835950"/>
            <a:chExt cx="433000" cy="99825"/>
          </a:xfrm>
        </p:grpSpPr>
        <p:sp>
          <p:nvSpPr>
            <p:cNvPr id="3046" name="Google Shape;3046;p7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1" name="Google Shape;3051;p73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73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3053;p73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4" name="Google Shape;3054;p73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5" name="Google Shape;3055;p73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63"/>
          <p:cNvSpPr txBox="1">
            <a:spLocks noGrp="1"/>
          </p:cNvSpPr>
          <p:nvPr>
            <p:ph type="title"/>
          </p:nvPr>
        </p:nvSpPr>
        <p:spPr>
          <a:xfrm>
            <a:off x="2372119" y="1151622"/>
            <a:ext cx="4544815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2699" name="Google Shape;2699;p63"/>
          <p:cNvGrpSpPr/>
          <p:nvPr/>
        </p:nvGrpSpPr>
        <p:grpSpPr>
          <a:xfrm>
            <a:off x="5268783" y="-1501970"/>
            <a:ext cx="2795003" cy="2795003"/>
            <a:chOff x="1943325" y="-220375"/>
            <a:chExt cx="1298672" cy="1298672"/>
          </a:xfrm>
        </p:grpSpPr>
        <p:sp>
          <p:nvSpPr>
            <p:cNvPr id="2700" name="Google Shape;2700;p6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6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6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8" name="Google Shape;2748;p63"/>
          <p:cNvSpPr/>
          <p:nvPr/>
        </p:nvSpPr>
        <p:spPr>
          <a:xfrm rot="10800000" flipH="1">
            <a:off x="873954" y="2003240"/>
            <a:ext cx="639486" cy="1296623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9" name="Google Shape;2749;p63"/>
          <p:cNvGrpSpPr/>
          <p:nvPr/>
        </p:nvGrpSpPr>
        <p:grpSpPr>
          <a:xfrm flipH="1">
            <a:off x="6977174" y="3697061"/>
            <a:ext cx="1086611" cy="301730"/>
            <a:chOff x="2685575" y="2835950"/>
            <a:chExt cx="433000" cy="99825"/>
          </a:xfrm>
        </p:grpSpPr>
        <p:sp>
          <p:nvSpPr>
            <p:cNvPr id="2750" name="Google Shape;2750;p6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4" name="Google Shape;2754;p63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63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63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p63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2758;p63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2759;p63"/>
          <p:cNvSpPr txBox="1">
            <a:spLocks noGrp="1"/>
          </p:cNvSpPr>
          <p:nvPr>
            <p:ph type="subTitle" idx="1"/>
          </p:nvPr>
        </p:nvSpPr>
        <p:spPr>
          <a:xfrm>
            <a:off x="1587210" y="1570669"/>
            <a:ext cx="6476575" cy="1219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Shape the economics</a:t>
            </a:r>
            <a:r>
              <a:rPr lang="en" dirty="0"/>
              <a:t>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needs of people</a:t>
            </a:r>
            <a:r>
              <a:rPr lang="en" dirty="0"/>
              <a:t> </a:t>
            </a:r>
            <a:r>
              <a:rPr lang="en" dirty="0">
                <a:sym typeface="Wingdings" panose="05000000000000000000" pitchFamily="2" charset="2"/>
              </a:rPr>
              <a:t></a:t>
            </a:r>
            <a:r>
              <a:rPr lang="en" dirty="0"/>
              <a:t> </a:t>
            </a: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housing, cars, education</a:t>
            </a:r>
            <a:r>
              <a:rPr lang="en" dirty="0"/>
              <a:t> etc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Any setbacks </a:t>
            </a:r>
            <a:r>
              <a:rPr lang="en" dirty="0"/>
              <a:t>of non-payment </a:t>
            </a: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can jeopardize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</a:t>
            </a:r>
            <a:r>
              <a:rPr lang="en" dirty="0"/>
              <a:t>(a) financial institutions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</a:pPr>
            <a:r>
              <a:rPr lang="en" dirty="0"/>
              <a:t>              (b) nation </a:t>
            </a:r>
          </a:p>
          <a:p>
            <a:pPr marL="0" lvl="0" indent="0" algn="l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'</a:t>
            </a:r>
            <a:endParaRPr sz="2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26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1000" fill="hold"/>
                                        <p:tgtEl>
                                          <p:spTgt spid="27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64"/>
          <p:cNvSpPr txBox="1">
            <a:spLocks noGrp="1"/>
          </p:cNvSpPr>
          <p:nvPr>
            <p:ph type="title"/>
          </p:nvPr>
        </p:nvSpPr>
        <p:spPr>
          <a:xfrm>
            <a:off x="1459970" y="2333115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dk2"/>
                </a:solidFill>
              </a:rPr>
              <a:t>Problem Statement</a:t>
            </a:r>
            <a:endParaRPr sz="6000" dirty="0"/>
          </a:p>
        </p:txBody>
      </p:sp>
      <p:sp>
        <p:nvSpPr>
          <p:cNvPr id="2765" name="Google Shape;2765;p64"/>
          <p:cNvSpPr txBox="1">
            <a:spLocks noGrp="1"/>
          </p:cNvSpPr>
          <p:nvPr>
            <p:ph type="title" idx="2"/>
          </p:nvPr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66" name="Google Shape;2766;p64"/>
          <p:cNvSpPr txBox="1">
            <a:spLocks noGrp="1"/>
          </p:cNvSpPr>
          <p:nvPr>
            <p:ph type="subTitle" idx="1"/>
          </p:nvPr>
        </p:nvSpPr>
        <p:spPr>
          <a:xfrm>
            <a:off x="1459970" y="3139134"/>
            <a:ext cx="6946279" cy="348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>
              <a:spcAft>
                <a:spcPts val="1600"/>
              </a:spcAft>
            </a:pPr>
            <a:r>
              <a:rPr lang="en-US" dirty="0"/>
              <a:t>Statement: To develop AI models to predict the likelihood of a </a:t>
            </a:r>
            <a:r>
              <a:rPr lang="en-US" dirty="0">
                <a:solidFill>
                  <a:schemeClr val="tx2"/>
                </a:solidFill>
              </a:rPr>
              <a:t>customer defaulting on a loan</a:t>
            </a:r>
            <a:r>
              <a:rPr lang="en-US" dirty="0"/>
              <a:t>. This is crucial for any financial institution to minimize the</a:t>
            </a:r>
          </a:p>
          <a:p>
            <a:pPr marL="0" lvl="0" indent="0" algn="l">
              <a:spcAft>
                <a:spcPts val="1600"/>
              </a:spcAft>
            </a:pPr>
            <a:r>
              <a:rPr lang="en-US" dirty="0"/>
              <a:t>       (1) </a:t>
            </a:r>
            <a:r>
              <a:rPr lang="en-US" dirty="0">
                <a:solidFill>
                  <a:schemeClr val="tx2"/>
                </a:solidFill>
              </a:rPr>
              <a:t>risk exposure </a:t>
            </a:r>
            <a:r>
              <a:rPr lang="en-US" dirty="0"/>
              <a:t>and make (2) </a:t>
            </a:r>
            <a:r>
              <a:rPr lang="en-US" dirty="0">
                <a:solidFill>
                  <a:schemeClr val="tx2"/>
                </a:solidFill>
              </a:rPr>
              <a:t>informed lending decisions</a:t>
            </a:r>
            <a:r>
              <a:rPr lang="en-US" dirty="0"/>
              <a:t>. </a:t>
            </a:r>
            <a:endParaRPr dirty="0"/>
          </a:p>
        </p:txBody>
      </p:sp>
      <p:grpSp>
        <p:nvGrpSpPr>
          <p:cNvPr id="2767" name="Google Shape;2767;p64"/>
          <p:cNvGrpSpPr/>
          <p:nvPr/>
        </p:nvGrpSpPr>
        <p:grpSpPr>
          <a:xfrm flipH="1">
            <a:off x="2124013" y="1936921"/>
            <a:ext cx="793256" cy="182899"/>
            <a:chOff x="2685575" y="2835950"/>
            <a:chExt cx="433000" cy="99825"/>
          </a:xfrm>
        </p:grpSpPr>
        <p:sp>
          <p:nvSpPr>
            <p:cNvPr id="2768" name="Google Shape;2768;p64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4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4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4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2" name="Google Shape;2772;p64"/>
          <p:cNvSpPr/>
          <p:nvPr/>
        </p:nvSpPr>
        <p:spPr>
          <a:xfrm rot="10800000" flipH="1">
            <a:off x="6498641" y="596700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64"/>
          <p:cNvSpPr/>
          <p:nvPr/>
        </p:nvSpPr>
        <p:spPr>
          <a:xfrm flipH="1">
            <a:off x="7676711" y="29909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74" name="Google Shape;2774;p64"/>
          <p:cNvCxnSpPr/>
          <p:nvPr/>
        </p:nvCxnSpPr>
        <p:spPr>
          <a:xfrm>
            <a:off x="1967850" y="3126688"/>
            <a:ext cx="520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5" name="Google Shape;2775;p64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64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64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64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64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7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65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Data</a:t>
            </a:r>
            <a:r>
              <a:rPr lang="en" dirty="0"/>
              <a:t>set Details</a:t>
            </a:r>
            <a:endParaRPr dirty="0"/>
          </a:p>
        </p:txBody>
      </p:sp>
      <p:sp>
        <p:nvSpPr>
          <p:cNvPr id="2785" name="Google Shape;2785;p65"/>
          <p:cNvSpPr txBox="1">
            <a:spLocks noGrp="1"/>
          </p:cNvSpPr>
          <p:nvPr>
            <p:ph type="subTitle" idx="1"/>
          </p:nvPr>
        </p:nvSpPr>
        <p:spPr>
          <a:xfrm>
            <a:off x="3256861" y="13205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2786" name="Google Shape;2786;p65"/>
          <p:cNvSpPr txBox="1">
            <a:spLocks noGrp="1"/>
          </p:cNvSpPr>
          <p:nvPr>
            <p:ph type="subTitle" idx="2"/>
          </p:nvPr>
        </p:nvSpPr>
        <p:spPr>
          <a:xfrm>
            <a:off x="3256855" y="1785026"/>
            <a:ext cx="5113967" cy="48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The dataset contains historical data for the past 10 years which includes customer's financial information, employment status, and work experience</a:t>
            </a:r>
            <a:endParaRPr dirty="0"/>
          </a:p>
        </p:txBody>
      </p:sp>
      <p:sp>
        <p:nvSpPr>
          <p:cNvPr id="2787" name="Google Shape;2787;p65"/>
          <p:cNvSpPr txBox="1">
            <a:spLocks noGrp="1"/>
          </p:cNvSpPr>
          <p:nvPr>
            <p:ph type="subTitle" idx="3"/>
          </p:nvPr>
        </p:nvSpPr>
        <p:spPr>
          <a:xfrm>
            <a:off x="3291499" y="2537496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Impact</a:t>
            </a:r>
            <a:endParaRPr dirty="0"/>
          </a:p>
        </p:txBody>
      </p:sp>
      <p:sp>
        <p:nvSpPr>
          <p:cNvPr id="2788" name="Google Shape;2788;p65"/>
          <p:cNvSpPr txBox="1">
            <a:spLocks noGrp="1"/>
          </p:cNvSpPr>
          <p:nvPr>
            <p:ph type="subTitle" idx="4"/>
          </p:nvPr>
        </p:nvSpPr>
        <p:spPr>
          <a:xfrm>
            <a:off x="3291499" y="3072892"/>
            <a:ext cx="3280200" cy="48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Modified to suit local geography</a:t>
            </a:r>
            <a:endParaRPr dirty="0"/>
          </a:p>
        </p:txBody>
      </p:sp>
      <p:sp>
        <p:nvSpPr>
          <p:cNvPr id="2789" name="Google Shape;2789;p65"/>
          <p:cNvSpPr txBox="1">
            <a:spLocks noGrp="1"/>
          </p:cNvSpPr>
          <p:nvPr>
            <p:ph type="subTitle" idx="5"/>
          </p:nvPr>
        </p:nvSpPr>
        <p:spPr>
          <a:xfrm>
            <a:off x="3256861" y="35513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Analysis-SET</a:t>
            </a:r>
            <a:endParaRPr dirty="0"/>
          </a:p>
        </p:txBody>
      </p:sp>
      <p:sp>
        <p:nvSpPr>
          <p:cNvPr id="2790" name="Google Shape;2790;p65"/>
          <p:cNvSpPr txBox="1">
            <a:spLocks noGrp="1"/>
          </p:cNvSpPr>
          <p:nvPr>
            <p:ph type="subTitle" idx="6"/>
          </p:nvPr>
        </p:nvSpPr>
        <p:spPr>
          <a:xfrm>
            <a:off x="3256856" y="4015826"/>
            <a:ext cx="3280200" cy="48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3.8 MILLION SIZE (Data-2012 to 2023)</a:t>
            </a:r>
            <a:endParaRPr dirty="0"/>
          </a:p>
        </p:txBody>
      </p:sp>
      <p:grpSp>
        <p:nvGrpSpPr>
          <p:cNvPr id="2791" name="Google Shape;2791;p65"/>
          <p:cNvGrpSpPr/>
          <p:nvPr/>
        </p:nvGrpSpPr>
        <p:grpSpPr>
          <a:xfrm rot="10800000" flipH="1">
            <a:off x="7350014" y="2136383"/>
            <a:ext cx="793256" cy="182899"/>
            <a:chOff x="2685575" y="2835950"/>
            <a:chExt cx="433000" cy="99825"/>
          </a:xfrm>
        </p:grpSpPr>
        <p:sp>
          <p:nvSpPr>
            <p:cNvPr id="2792" name="Google Shape;2792;p65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5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5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5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6" name="Google Shape;2796;p65"/>
          <p:cNvGrpSpPr/>
          <p:nvPr/>
        </p:nvGrpSpPr>
        <p:grpSpPr>
          <a:xfrm flipH="1">
            <a:off x="6737051" y="-686940"/>
            <a:ext cx="2019176" cy="2019176"/>
            <a:chOff x="1943325" y="-220375"/>
            <a:chExt cx="1298672" cy="1298672"/>
          </a:xfrm>
        </p:grpSpPr>
        <p:sp>
          <p:nvSpPr>
            <p:cNvPr id="2797" name="Google Shape;2797;p65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5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5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5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5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5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5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5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5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5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5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5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5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5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5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5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5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5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5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5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5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5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5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5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5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5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5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5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5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5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5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5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5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5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5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5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5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5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5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5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5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5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5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5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5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5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5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5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5" name="Google Shape;2845;p65"/>
          <p:cNvSpPr/>
          <p:nvPr/>
        </p:nvSpPr>
        <p:spPr>
          <a:xfrm rot="5400000" flipH="1">
            <a:off x="7369961" y="284407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6" name="Google Shape;2846;p65"/>
          <p:cNvSpPr/>
          <p:nvPr/>
        </p:nvSpPr>
        <p:spPr>
          <a:xfrm>
            <a:off x="2610052" y="26760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65"/>
          <p:cNvSpPr/>
          <p:nvPr/>
        </p:nvSpPr>
        <p:spPr>
          <a:xfrm>
            <a:off x="2610052" y="15373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8" name="Google Shape;2848;p65"/>
          <p:cNvSpPr/>
          <p:nvPr/>
        </p:nvSpPr>
        <p:spPr>
          <a:xfrm>
            <a:off x="2610052" y="3814673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9" name="Google Shape;2849;p65"/>
          <p:cNvGrpSpPr/>
          <p:nvPr/>
        </p:nvGrpSpPr>
        <p:grpSpPr>
          <a:xfrm rot="10800000">
            <a:off x="-2065912" y="3101271"/>
            <a:ext cx="4000413" cy="3175881"/>
            <a:chOff x="5207925" y="-1994879"/>
            <a:chExt cx="4000413" cy="3175881"/>
          </a:xfrm>
        </p:grpSpPr>
        <p:sp>
          <p:nvSpPr>
            <p:cNvPr id="2850" name="Google Shape;2850;p65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5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5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3" name="Google Shape;2853;p65"/>
          <p:cNvGrpSpPr/>
          <p:nvPr/>
        </p:nvGrpSpPr>
        <p:grpSpPr>
          <a:xfrm>
            <a:off x="2734961" y="1652139"/>
            <a:ext cx="299787" cy="301002"/>
            <a:chOff x="7025531" y="2456707"/>
            <a:chExt cx="337712" cy="339119"/>
          </a:xfrm>
        </p:grpSpPr>
        <p:sp>
          <p:nvSpPr>
            <p:cNvPr id="2854" name="Google Shape;2854;p65"/>
            <p:cNvSpPr/>
            <p:nvPr/>
          </p:nvSpPr>
          <p:spPr>
            <a:xfrm>
              <a:off x="7025531" y="2456707"/>
              <a:ext cx="337712" cy="287286"/>
            </a:xfrm>
            <a:custGeom>
              <a:avLst/>
              <a:gdLst/>
              <a:ahLst/>
              <a:cxnLst/>
              <a:rect l="l" t="t" r="r" b="b"/>
              <a:pathLst>
                <a:path w="11479" h="9765" extrusionOk="0">
                  <a:moveTo>
                    <a:pt x="9074" y="691"/>
                  </a:moveTo>
                  <a:lnTo>
                    <a:pt x="9074" y="4406"/>
                  </a:lnTo>
                  <a:lnTo>
                    <a:pt x="8312" y="4406"/>
                  </a:lnTo>
                  <a:lnTo>
                    <a:pt x="8312" y="691"/>
                  </a:lnTo>
                  <a:close/>
                  <a:moveTo>
                    <a:pt x="6121" y="2144"/>
                  </a:moveTo>
                  <a:lnTo>
                    <a:pt x="6121" y="5883"/>
                  </a:lnTo>
                  <a:lnTo>
                    <a:pt x="5359" y="5883"/>
                  </a:lnTo>
                  <a:lnTo>
                    <a:pt x="5359" y="2144"/>
                  </a:lnTo>
                  <a:close/>
                  <a:moveTo>
                    <a:pt x="3215" y="3620"/>
                  </a:moveTo>
                  <a:lnTo>
                    <a:pt x="3215" y="7335"/>
                  </a:lnTo>
                  <a:lnTo>
                    <a:pt x="2429" y="7335"/>
                  </a:lnTo>
                  <a:lnTo>
                    <a:pt x="2429" y="3620"/>
                  </a:lnTo>
                  <a:close/>
                  <a:moveTo>
                    <a:pt x="3215" y="7978"/>
                  </a:moveTo>
                  <a:lnTo>
                    <a:pt x="3215" y="9097"/>
                  </a:lnTo>
                  <a:lnTo>
                    <a:pt x="2429" y="9097"/>
                  </a:lnTo>
                  <a:lnTo>
                    <a:pt x="2429" y="7978"/>
                  </a:lnTo>
                  <a:close/>
                  <a:moveTo>
                    <a:pt x="6121" y="6525"/>
                  </a:moveTo>
                  <a:lnTo>
                    <a:pt x="6121" y="9097"/>
                  </a:lnTo>
                  <a:lnTo>
                    <a:pt x="5359" y="9097"/>
                  </a:lnTo>
                  <a:lnTo>
                    <a:pt x="5359" y="6525"/>
                  </a:lnTo>
                  <a:close/>
                  <a:moveTo>
                    <a:pt x="9050" y="5073"/>
                  </a:moveTo>
                  <a:lnTo>
                    <a:pt x="9050" y="9097"/>
                  </a:lnTo>
                  <a:lnTo>
                    <a:pt x="8264" y="9097"/>
                  </a:lnTo>
                  <a:lnTo>
                    <a:pt x="8264" y="5073"/>
                  </a:lnTo>
                  <a:close/>
                  <a:moveTo>
                    <a:pt x="7597" y="0"/>
                  </a:moveTo>
                  <a:lnTo>
                    <a:pt x="7597" y="9097"/>
                  </a:lnTo>
                  <a:lnTo>
                    <a:pt x="6811" y="9097"/>
                  </a:lnTo>
                  <a:lnTo>
                    <a:pt x="6811" y="1477"/>
                  </a:lnTo>
                  <a:lnTo>
                    <a:pt x="4668" y="1477"/>
                  </a:lnTo>
                  <a:lnTo>
                    <a:pt x="4668" y="9097"/>
                  </a:lnTo>
                  <a:lnTo>
                    <a:pt x="3882" y="9097"/>
                  </a:lnTo>
                  <a:lnTo>
                    <a:pt x="3882" y="2930"/>
                  </a:lnTo>
                  <a:lnTo>
                    <a:pt x="1739" y="2930"/>
                  </a:lnTo>
                  <a:lnTo>
                    <a:pt x="1739" y="9097"/>
                  </a:lnTo>
                  <a:lnTo>
                    <a:pt x="0" y="9097"/>
                  </a:lnTo>
                  <a:lnTo>
                    <a:pt x="0" y="9764"/>
                  </a:lnTo>
                  <a:lnTo>
                    <a:pt x="11479" y="9764"/>
                  </a:lnTo>
                  <a:lnTo>
                    <a:pt x="11479" y="9097"/>
                  </a:lnTo>
                  <a:lnTo>
                    <a:pt x="9740" y="9097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855" name="Google Shape;2855;p65"/>
            <p:cNvSpPr/>
            <p:nvPr/>
          </p:nvSpPr>
          <p:spPr>
            <a:xfrm>
              <a:off x="7087871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856" name="Google Shape;2856;p65"/>
            <p:cNvSpPr/>
            <p:nvPr/>
          </p:nvSpPr>
          <p:spPr>
            <a:xfrm>
              <a:off x="7173364" y="2775468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857" name="Google Shape;2857;p65"/>
            <p:cNvSpPr/>
            <p:nvPr/>
          </p:nvSpPr>
          <p:spPr>
            <a:xfrm>
              <a:off x="7259534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2858" name="Google Shape;2858;p65"/>
          <p:cNvSpPr/>
          <p:nvPr/>
        </p:nvSpPr>
        <p:spPr>
          <a:xfrm>
            <a:off x="2735982" y="2802781"/>
            <a:ext cx="301028" cy="301628"/>
          </a:xfrm>
          <a:custGeom>
            <a:avLst/>
            <a:gdLst/>
            <a:ahLst/>
            <a:cxnLst/>
            <a:rect l="l" t="t" r="r" b="b"/>
            <a:pathLst>
              <a:path w="11527" h="11550" extrusionOk="0">
                <a:moveTo>
                  <a:pt x="2716" y="667"/>
                </a:moveTo>
                <a:lnTo>
                  <a:pt x="2716" y="2667"/>
                </a:lnTo>
                <a:lnTo>
                  <a:pt x="715" y="2667"/>
                </a:lnTo>
                <a:lnTo>
                  <a:pt x="715" y="1667"/>
                </a:lnTo>
                <a:cubicBezTo>
                  <a:pt x="691" y="1119"/>
                  <a:pt x="1144" y="667"/>
                  <a:pt x="1715" y="667"/>
                </a:cubicBezTo>
                <a:close/>
                <a:moveTo>
                  <a:pt x="9884" y="667"/>
                </a:moveTo>
                <a:cubicBezTo>
                  <a:pt x="10431" y="667"/>
                  <a:pt x="10884" y="1119"/>
                  <a:pt x="10884" y="1667"/>
                </a:cubicBezTo>
                <a:lnTo>
                  <a:pt x="10884" y="2667"/>
                </a:lnTo>
                <a:lnTo>
                  <a:pt x="8884" y="2667"/>
                </a:lnTo>
                <a:lnTo>
                  <a:pt x="8884" y="667"/>
                </a:lnTo>
                <a:close/>
                <a:moveTo>
                  <a:pt x="5454" y="1334"/>
                </a:moveTo>
                <a:lnTo>
                  <a:pt x="5454" y="2786"/>
                </a:lnTo>
                <a:cubicBezTo>
                  <a:pt x="5454" y="4239"/>
                  <a:pt x="4264" y="5430"/>
                  <a:pt x="2811" y="5430"/>
                </a:cubicBezTo>
                <a:lnTo>
                  <a:pt x="1358" y="5430"/>
                </a:lnTo>
                <a:lnTo>
                  <a:pt x="1358" y="3358"/>
                </a:lnTo>
                <a:lnTo>
                  <a:pt x="3382" y="3358"/>
                </a:lnTo>
                <a:lnTo>
                  <a:pt x="3382" y="1334"/>
                </a:lnTo>
                <a:close/>
                <a:moveTo>
                  <a:pt x="8193" y="1334"/>
                </a:moveTo>
                <a:lnTo>
                  <a:pt x="8193" y="3358"/>
                </a:lnTo>
                <a:lnTo>
                  <a:pt x="10217" y="3358"/>
                </a:lnTo>
                <a:lnTo>
                  <a:pt x="10217" y="5430"/>
                </a:lnTo>
                <a:lnTo>
                  <a:pt x="8764" y="5430"/>
                </a:lnTo>
                <a:cubicBezTo>
                  <a:pt x="7312" y="5430"/>
                  <a:pt x="6121" y="4239"/>
                  <a:pt x="6121" y="2786"/>
                </a:cubicBezTo>
                <a:lnTo>
                  <a:pt x="6121" y="1334"/>
                </a:lnTo>
                <a:close/>
                <a:moveTo>
                  <a:pt x="5811" y="4239"/>
                </a:moveTo>
                <a:cubicBezTo>
                  <a:pt x="6121" y="4906"/>
                  <a:pt x="6645" y="5430"/>
                  <a:pt x="7336" y="5763"/>
                </a:cubicBezTo>
                <a:cubicBezTo>
                  <a:pt x="6693" y="6097"/>
                  <a:pt x="6145" y="6620"/>
                  <a:pt x="5811" y="7287"/>
                </a:cubicBezTo>
                <a:cubicBezTo>
                  <a:pt x="5502" y="6620"/>
                  <a:pt x="4954" y="6097"/>
                  <a:pt x="4311" y="5763"/>
                </a:cubicBezTo>
                <a:cubicBezTo>
                  <a:pt x="4954" y="5430"/>
                  <a:pt x="5502" y="4906"/>
                  <a:pt x="5811" y="4239"/>
                </a:cubicBezTo>
                <a:close/>
                <a:moveTo>
                  <a:pt x="2811" y="6097"/>
                </a:moveTo>
                <a:cubicBezTo>
                  <a:pt x="4264" y="6097"/>
                  <a:pt x="5454" y="7287"/>
                  <a:pt x="5454" y="8740"/>
                </a:cubicBezTo>
                <a:lnTo>
                  <a:pt x="5454" y="10193"/>
                </a:lnTo>
                <a:lnTo>
                  <a:pt x="3382" y="10193"/>
                </a:lnTo>
                <a:lnTo>
                  <a:pt x="3382" y="8145"/>
                </a:lnTo>
                <a:lnTo>
                  <a:pt x="1358" y="8145"/>
                </a:lnTo>
                <a:lnTo>
                  <a:pt x="1358" y="6097"/>
                </a:lnTo>
                <a:close/>
                <a:moveTo>
                  <a:pt x="10217" y="6097"/>
                </a:moveTo>
                <a:lnTo>
                  <a:pt x="10217" y="8168"/>
                </a:lnTo>
                <a:lnTo>
                  <a:pt x="8193" y="8168"/>
                </a:lnTo>
                <a:lnTo>
                  <a:pt x="8193" y="10193"/>
                </a:lnTo>
                <a:lnTo>
                  <a:pt x="6121" y="10193"/>
                </a:lnTo>
                <a:lnTo>
                  <a:pt x="6121" y="8740"/>
                </a:lnTo>
                <a:cubicBezTo>
                  <a:pt x="6121" y="7287"/>
                  <a:pt x="7312" y="6097"/>
                  <a:pt x="8764" y="6097"/>
                </a:cubicBezTo>
                <a:close/>
                <a:moveTo>
                  <a:pt x="2716" y="8835"/>
                </a:moveTo>
                <a:lnTo>
                  <a:pt x="2716" y="10836"/>
                </a:lnTo>
                <a:lnTo>
                  <a:pt x="1715" y="10836"/>
                </a:lnTo>
                <a:cubicBezTo>
                  <a:pt x="1168" y="10836"/>
                  <a:pt x="739" y="10383"/>
                  <a:pt x="739" y="9835"/>
                </a:cubicBezTo>
                <a:lnTo>
                  <a:pt x="739" y="8835"/>
                </a:lnTo>
                <a:close/>
                <a:moveTo>
                  <a:pt x="10884" y="8835"/>
                </a:moveTo>
                <a:lnTo>
                  <a:pt x="10884" y="9835"/>
                </a:lnTo>
                <a:cubicBezTo>
                  <a:pt x="10884" y="10383"/>
                  <a:pt x="10431" y="10836"/>
                  <a:pt x="9884" y="10836"/>
                </a:cubicBezTo>
                <a:lnTo>
                  <a:pt x="8884" y="10836"/>
                </a:lnTo>
                <a:lnTo>
                  <a:pt x="8884" y="8835"/>
                </a:lnTo>
                <a:close/>
                <a:moveTo>
                  <a:pt x="8193" y="0"/>
                </a:moveTo>
                <a:lnTo>
                  <a:pt x="8193" y="643"/>
                </a:lnTo>
                <a:lnTo>
                  <a:pt x="3382" y="643"/>
                </a:lnTo>
                <a:lnTo>
                  <a:pt x="3382" y="24"/>
                </a:lnTo>
                <a:lnTo>
                  <a:pt x="1668" y="24"/>
                </a:lnTo>
                <a:cubicBezTo>
                  <a:pt x="763" y="24"/>
                  <a:pt x="1" y="762"/>
                  <a:pt x="1" y="1691"/>
                </a:cubicBezTo>
                <a:lnTo>
                  <a:pt x="1" y="3358"/>
                </a:lnTo>
                <a:lnTo>
                  <a:pt x="668" y="3358"/>
                </a:lnTo>
                <a:lnTo>
                  <a:pt x="668" y="8168"/>
                </a:lnTo>
                <a:lnTo>
                  <a:pt x="1" y="8168"/>
                </a:lnTo>
                <a:lnTo>
                  <a:pt x="1" y="9883"/>
                </a:lnTo>
                <a:cubicBezTo>
                  <a:pt x="1" y="10788"/>
                  <a:pt x="763" y="11550"/>
                  <a:pt x="1668" y="11550"/>
                </a:cubicBezTo>
                <a:lnTo>
                  <a:pt x="3382" y="11550"/>
                </a:lnTo>
                <a:lnTo>
                  <a:pt x="3382" y="10907"/>
                </a:lnTo>
                <a:lnTo>
                  <a:pt x="8193" y="10907"/>
                </a:lnTo>
                <a:lnTo>
                  <a:pt x="8193" y="11550"/>
                </a:lnTo>
                <a:lnTo>
                  <a:pt x="9860" y="11550"/>
                </a:lnTo>
                <a:cubicBezTo>
                  <a:pt x="10789" y="11550"/>
                  <a:pt x="11527" y="10788"/>
                  <a:pt x="11527" y="9883"/>
                </a:cubicBezTo>
                <a:lnTo>
                  <a:pt x="11527" y="8216"/>
                </a:lnTo>
                <a:lnTo>
                  <a:pt x="10908" y="8216"/>
                </a:lnTo>
                <a:lnTo>
                  <a:pt x="10908" y="3358"/>
                </a:lnTo>
                <a:lnTo>
                  <a:pt x="11527" y="3358"/>
                </a:lnTo>
                <a:lnTo>
                  <a:pt x="11527" y="1667"/>
                </a:lnTo>
                <a:cubicBezTo>
                  <a:pt x="11527" y="738"/>
                  <a:pt x="10789" y="0"/>
                  <a:pt x="986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2859" name="Google Shape;2859;p65"/>
          <p:cNvSpPr/>
          <p:nvPr/>
        </p:nvSpPr>
        <p:spPr>
          <a:xfrm>
            <a:off x="2745607" y="3939942"/>
            <a:ext cx="302281" cy="302908"/>
          </a:xfrm>
          <a:custGeom>
            <a:avLst/>
            <a:gdLst/>
            <a:ahLst/>
            <a:cxnLst/>
            <a:rect l="l" t="t" r="r" b="b"/>
            <a:pathLst>
              <a:path w="11575" h="11599" extrusionOk="0">
                <a:moveTo>
                  <a:pt x="5811" y="2001"/>
                </a:moveTo>
                <a:cubicBezTo>
                  <a:pt x="6002" y="2001"/>
                  <a:pt x="6192" y="2168"/>
                  <a:pt x="6192" y="2382"/>
                </a:cubicBezTo>
                <a:cubicBezTo>
                  <a:pt x="6192" y="2597"/>
                  <a:pt x="6002" y="2763"/>
                  <a:pt x="5811" y="2763"/>
                </a:cubicBezTo>
                <a:cubicBezTo>
                  <a:pt x="5597" y="2763"/>
                  <a:pt x="5406" y="2597"/>
                  <a:pt x="5406" y="2382"/>
                </a:cubicBezTo>
                <a:cubicBezTo>
                  <a:pt x="5382" y="2168"/>
                  <a:pt x="5573" y="2001"/>
                  <a:pt x="5811" y="2001"/>
                </a:cubicBezTo>
                <a:close/>
                <a:moveTo>
                  <a:pt x="2787" y="1620"/>
                </a:moveTo>
                <a:lnTo>
                  <a:pt x="3358" y="2406"/>
                </a:lnTo>
                <a:lnTo>
                  <a:pt x="2787" y="3216"/>
                </a:lnTo>
                <a:lnTo>
                  <a:pt x="739" y="3216"/>
                </a:lnTo>
                <a:lnTo>
                  <a:pt x="739" y="1620"/>
                </a:lnTo>
                <a:close/>
                <a:moveTo>
                  <a:pt x="5811" y="5383"/>
                </a:moveTo>
                <a:cubicBezTo>
                  <a:pt x="6002" y="5383"/>
                  <a:pt x="6192" y="5574"/>
                  <a:pt x="6192" y="5788"/>
                </a:cubicBezTo>
                <a:cubicBezTo>
                  <a:pt x="6192" y="5978"/>
                  <a:pt x="6002" y="6169"/>
                  <a:pt x="5811" y="6169"/>
                </a:cubicBezTo>
                <a:cubicBezTo>
                  <a:pt x="5597" y="6169"/>
                  <a:pt x="5406" y="5978"/>
                  <a:pt x="5406" y="5788"/>
                </a:cubicBezTo>
                <a:cubicBezTo>
                  <a:pt x="5406" y="5574"/>
                  <a:pt x="5597" y="5383"/>
                  <a:pt x="5811" y="5383"/>
                </a:cubicBezTo>
                <a:close/>
                <a:moveTo>
                  <a:pt x="10860" y="4978"/>
                </a:moveTo>
                <a:lnTo>
                  <a:pt x="10860" y="6574"/>
                </a:lnTo>
                <a:lnTo>
                  <a:pt x="8812" y="6574"/>
                </a:lnTo>
                <a:lnTo>
                  <a:pt x="8240" y="5788"/>
                </a:lnTo>
                <a:lnTo>
                  <a:pt x="8812" y="4978"/>
                </a:lnTo>
                <a:close/>
                <a:moveTo>
                  <a:pt x="5811" y="8765"/>
                </a:moveTo>
                <a:cubicBezTo>
                  <a:pt x="6002" y="8765"/>
                  <a:pt x="6192" y="8931"/>
                  <a:pt x="6192" y="9146"/>
                </a:cubicBezTo>
                <a:cubicBezTo>
                  <a:pt x="6192" y="9360"/>
                  <a:pt x="6002" y="9527"/>
                  <a:pt x="5811" y="9527"/>
                </a:cubicBezTo>
                <a:cubicBezTo>
                  <a:pt x="5597" y="9527"/>
                  <a:pt x="5406" y="9360"/>
                  <a:pt x="5406" y="9146"/>
                </a:cubicBezTo>
                <a:cubicBezTo>
                  <a:pt x="5406" y="8931"/>
                  <a:pt x="5597" y="8765"/>
                  <a:pt x="5811" y="8765"/>
                </a:cubicBezTo>
                <a:close/>
                <a:moveTo>
                  <a:pt x="2787" y="8336"/>
                </a:moveTo>
                <a:lnTo>
                  <a:pt x="3358" y="9146"/>
                </a:lnTo>
                <a:lnTo>
                  <a:pt x="2787" y="9955"/>
                </a:lnTo>
                <a:lnTo>
                  <a:pt x="739" y="9955"/>
                </a:lnTo>
                <a:lnTo>
                  <a:pt x="739" y="8336"/>
                </a:lnTo>
                <a:close/>
                <a:moveTo>
                  <a:pt x="5454" y="1"/>
                </a:moveTo>
                <a:lnTo>
                  <a:pt x="5454" y="1382"/>
                </a:lnTo>
                <a:cubicBezTo>
                  <a:pt x="5120" y="1501"/>
                  <a:pt x="4882" y="1739"/>
                  <a:pt x="4763" y="2049"/>
                </a:cubicBezTo>
                <a:lnTo>
                  <a:pt x="3906" y="2049"/>
                </a:lnTo>
                <a:lnTo>
                  <a:pt x="3096" y="930"/>
                </a:lnTo>
                <a:lnTo>
                  <a:pt x="0" y="930"/>
                </a:lnTo>
                <a:lnTo>
                  <a:pt x="0" y="3906"/>
                </a:lnTo>
                <a:lnTo>
                  <a:pt x="3096" y="3906"/>
                </a:lnTo>
                <a:lnTo>
                  <a:pt x="3906" y="2763"/>
                </a:lnTo>
                <a:lnTo>
                  <a:pt x="4763" y="2763"/>
                </a:lnTo>
                <a:cubicBezTo>
                  <a:pt x="4882" y="3097"/>
                  <a:pt x="5120" y="3335"/>
                  <a:pt x="5454" y="3454"/>
                </a:cubicBezTo>
                <a:lnTo>
                  <a:pt x="5454" y="4788"/>
                </a:lnTo>
                <a:cubicBezTo>
                  <a:pt x="5025" y="4954"/>
                  <a:pt x="4692" y="5335"/>
                  <a:pt x="4692" y="5812"/>
                </a:cubicBezTo>
                <a:cubicBezTo>
                  <a:pt x="4692" y="6288"/>
                  <a:pt x="5001" y="6669"/>
                  <a:pt x="5454" y="6812"/>
                </a:cubicBezTo>
                <a:lnTo>
                  <a:pt x="5454" y="8169"/>
                </a:lnTo>
                <a:cubicBezTo>
                  <a:pt x="5120" y="8288"/>
                  <a:pt x="4882" y="8526"/>
                  <a:pt x="4763" y="8836"/>
                </a:cubicBezTo>
                <a:lnTo>
                  <a:pt x="3906" y="8836"/>
                </a:lnTo>
                <a:lnTo>
                  <a:pt x="3096" y="7717"/>
                </a:lnTo>
                <a:lnTo>
                  <a:pt x="0" y="7717"/>
                </a:lnTo>
                <a:lnTo>
                  <a:pt x="0" y="10694"/>
                </a:lnTo>
                <a:lnTo>
                  <a:pt x="3096" y="10694"/>
                </a:lnTo>
                <a:lnTo>
                  <a:pt x="3906" y="9551"/>
                </a:lnTo>
                <a:lnTo>
                  <a:pt x="4763" y="9551"/>
                </a:lnTo>
                <a:cubicBezTo>
                  <a:pt x="4882" y="9884"/>
                  <a:pt x="5120" y="10122"/>
                  <a:pt x="5454" y="10241"/>
                </a:cubicBezTo>
                <a:lnTo>
                  <a:pt x="5454" y="11599"/>
                </a:lnTo>
                <a:lnTo>
                  <a:pt x="6121" y="11599"/>
                </a:lnTo>
                <a:lnTo>
                  <a:pt x="6121" y="10241"/>
                </a:lnTo>
                <a:cubicBezTo>
                  <a:pt x="6549" y="10098"/>
                  <a:pt x="6883" y="9717"/>
                  <a:pt x="6883" y="9217"/>
                </a:cubicBezTo>
                <a:cubicBezTo>
                  <a:pt x="6883" y="8741"/>
                  <a:pt x="6573" y="8360"/>
                  <a:pt x="6121" y="8217"/>
                </a:cubicBezTo>
                <a:lnTo>
                  <a:pt x="6121" y="6883"/>
                </a:lnTo>
                <a:cubicBezTo>
                  <a:pt x="6454" y="6764"/>
                  <a:pt x="6692" y="6526"/>
                  <a:pt x="6811" y="6193"/>
                </a:cubicBezTo>
                <a:lnTo>
                  <a:pt x="7669" y="6193"/>
                </a:lnTo>
                <a:lnTo>
                  <a:pt x="8478" y="7312"/>
                </a:lnTo>
                <a:lnTo>
                  <a:pt x="11574" y="7312"/>
                </a:lnTo>
                <a:lnTo>
                  <a:pt x="11574" y="4335"/>
                </a:lnTo>
                <a:lnTo>
                  <a:pt x="8454" y="4335"/>
                </a:lnTo>
                <a:lnTo>
                  <a:pt x="8454" y="4288"/>
                </a:lnTo>
                <a:lnTo>
                  <a:pt x="7645" y="5407"/>
                </a:lnTo>
                <a:lnTo>
                  <a:pt x="6811" y="5407"/>
                </a:lnTo>
                <a:cubicBezTo>
                  <a:pt x="6692" y="5097"/>
                  <a:pt x="6454" y="4859"/>
                  <a:pt x="6121" y="4740"/>
                </a:cubicBezTo>
                <a:lnTo>
                  <a:pt x="6121" y="3406"/>
                </a:lnTo>
                <a:cubicBezTo>
                  <a:pt x="6549" y="3240"/>
                  <a:pt x="6883" y="2859"/>
                  <a:pt x="6883" y="2382"/>
                </a:cubicBezTo>
                <a:cubicBezTo>
                  <a:pt x="6883" y="1906"/>
                  <a:pt x="6573" y="1525"/>
                  <a:pt x="6121" y="1382"/>
                </a:cubicBezTo>
                <a:lnTo>
                  <a:pt x="61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2860" name="Google Shape;2860;p65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2861;p65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2" name="Google Shape;2862;p65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2863;p65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65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4B121-2245-C610-8FF7-96DF86B3CDA6}"/>
              </a:ext>
            </a:extLst>
          </p:cNvPr>
          <p:cNvSpPr txBox="1"/>
          <p:nvPr/>
        </p:nvSpPr>
        <p:spPr>
          <a:xfrm>
            <a:off x="152206" y="4387750"/>
            <a:ext cx="920737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0" i="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Basic Dataset Source : </a:t>
            </a:r>
            <a:r>
              <a:rPr lang="en-US" sz="1300" b="0" i="0" dirty="0">
                <a:effectLst/>
                <a:latin typeface="Roboto" panose="02000000000000000000" pitchFamily="2" charset="0"/>
                <a:hlinkClick r:id="rId4"/>
              </a:rPr>
              <a:t>https://www.kaggle.com/datasets/subhamjain/loan-prediction-based-on-customer-behavior</a:t>
            </a:r>
            <a:r>
              <a:rPr lang="en-US" sz="13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</a:t>
            </a:r>
            <a:endParaRPr lang="en-SG" sz="1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8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2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2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2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2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2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2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p68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ARCHITECTURE</a:t>
            </a:r>
            <a:endParaRPr dirty="0"/>
          </a:p>
        </p:txBody>
      </p:sp>
      <p:grpSp>
        <p:nvGrpSpPr>
          <p:cNvPr id="2945" name="Google Shape;2945;p68"/>
          <p:cNvGrpSpPr/>
          <p:nvPr/>
        </p:nvGrpSpPr>
        <p:grpSpPr>
          <a:xfrm>
            <a:off x="344032" y="1504725"/>
            <a:ext cx="7817012" cy="2492778"/>
            <a:chOff x="344032" y="1504725"/>
            <a:chExt cx="7817012" cy="2492778"/>
          </a:xfrm>
        </p:grpSpPr>
        <p:sp>
          <p:nvSpPr>
            <p:cNvPr id="2946" name="Google Shape;2946;p68"/>
            <p:cNvSpPr/>
            <p:nvPr/>
          </p:nvSpPr>
          <p:spPr>
            <a:xfrm>
              <a:off x="344032" y="1504725"/>
              <a:ext cx="2931218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Kaggle dataset +Local Geography</a:t>
              </a:r>
              <a:endParaRPr sz="1800" b="1" dirty="0">
                <a:solidFill>
                  <a:srgbClr val="F2F5F4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47" name="Google Shape;2947;p68"/>
            <p:cNvSpPr/>
            <p:nvPr/>
          </p:nvSpPr>
          <p:spPr>
            <a:xfrm>
              <a:off x="991344" y="3424803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Modeling</a:t>
              </a:r>
              <a:endParaRPr sz="21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48" name="Google Shape;2948;p68"/>
            <p:cNvSpPr/>
            <p:nvPr/>
          </p:nvSpPr>
          <p:spPr>
            <a:xfrm>
              <a:off x="3427538" y="3424803"/>
              <a:ext cx="22911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Interpretation</a:t>
              </a:r>
              <a:endParaRPr sz="21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49" name="Google Shape;2949;p68"/>
            <p:cNvSpPr/>
            <p:nvPr/>
          </p:nvSpPr>
          <p:spPr>
            <a:xfrm>
              <a:off x="5862604" y="3424803"/>
              <a:ext cx="22902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Communication</a:t>
              </a:r>
              <a:endParaRPr sz="21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50" name="Google Shape;2950;p68"/>
            <p:cNvSpPr/>
            <p:nvPr/>
          </p:nvSpPr>
          <p:spPr>
            <a:xfrm>
              <a:off x="3426960" y="2466381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Decision</a:t>
              </a:r>
              <a:endParaRPr sz="21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51" name="Google Shape;2951;p68"/>
            <p:cNvSpPr/>
            <p:nvPr/>
          </p:nvSpPr>
          <p:spPr>
            <a:xfrm>
              <a:off x="3425847" y="1504725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Data</a:t>
              </a:r>
              <a:endParaRPr sz="1800" b="1">
                <a:solidFill>
                  <a:srgbClr val="F2F5F4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52" name="Google Shape;2952;p68"/>
            <p:cNvSpPr/>
            <p:nvPr/>
          </p:nvSpPr>
          <p:spPr>
            <a:xfrm>
              <a:off x="5868744" y="1504725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EDA</a:t>
              </a:r>
              <a:endParaRPr sz="1800" b="1">
                <a:solidFill>
                  <a:srgbClr val="F2F5F4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cxnSp>
          <p:nvCxnSpPr>
            <p:cNvPr id="2953" name="Google Shape;2953;p68"/>
            <p:cNvCxnSpPr/>
            <p:nvPr/>
          </p:nvCxnSpPr>
          <p:spPr>
            <a:xfrm rot="10800000" flipH="1">
              <a:off x="5719268" y="1713588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  <p:cxnSp>
          <p:nvCxnSpPr>
            <p:cNvPr id="2954" name="Google Shape;2954;p68"/>
            <p:cNvCxnSpPr>
              <a:stCxn id="2952" idx="3"/>
              <a:endCxn id="2950" idx="0"/>
            </p:cNvCxnSpPr>
            <p:nvPr/>
          </p:nvCxnSpPr>
          <p:spPr>
            <a:xfrm flipH="1">
              <a:off x="4573044" y="1791075"/>
              <a:ext cx="3588000" cy="675300"/>
            </a:xfrm>
            <a:prstGeom prst="bentConnector4">
              <a:avLst>
                <a:gd name="adj1" fmla="val -6637"/>
                <a:gd name="adj2" fmla="val 7118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5" name="Google Shape;2955;p68"/>
            <p:cNvCxnSpPr>
              <a:stCxn id="2950" idx="2"/>
              <a:endCxn id="2947" idx="1"/>
            </p:cNvCxnSpPr>
            <p:nvPr/>
          </p:nvCxnSpPr>
          <p:spPr>
            <a:xfrm rot="5400000">
              <a:off x="2446260" y="1584231"/>
              <a:ext cx="672000" cy="3581700"/>
            </a:xfrm>
            <a:prstGeom prst="bentConnector4">
              <a:avLst>
                <a:gd name="adj1" fmla="val 28700"/>
                <a:gd name="adj2" fmla="val 106651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6" name="Google Shape;2956;p68"/>
            <p:cNvCxnSpPr/>
            <p:nvPr/>
          </p:nvCxnSpPr>
          <p:spPr>
            <a:xfrm rot="10800000" flipH="1">
              <a:off x="3279972" y="1713588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  <p:cxnSp>
          <p:nvCxnSpPr>
            <p:cNvPr id="2957" name="Google Shape;2957;p68"/>
            <p:cNvCxnSpPr/>
            <p:nvPr/>
          </p:nvCxnSpPr>
          <p:spPr>
            <a:xfrm rot="10800000" flipH="1">
              <a:off x="3275247" y="3709866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  <p:cxnSp>
          <p:nvCxnSpPr>
            <p:cNvPr id="2958" name="Google Shape;2958;p68"/>
            <p:cNvCxnSpPr/>
            <p:nvPr/>
          </p:nvCxnSpPr>
          <p:spPr>
            <a:xfrm rot="10800000" flipH="1">
              <a:off x="5711993" y="3713133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</p:grpSp>
      <p:pic>
        <p:nvPicPr>
          <p:cNvPr id="2959" name="Google Shape;2959;p68"/>
          <p:cNvPicPr preferRelativeResize="0"/>
          <p:nvPr/>
        </p:nvPicPr>
        <p:blipFill rotWithShape="1">
          <a:blip r:embed="rId3">
            <a:alphaModFix/>
          </a:blip>
          <a:srcRect l="-48330" r="48329"/>
          <a:stretch/>
        </p:blipFill>
        <p:spPr>
          <a:xfrm>
            <a:off x="6616489" y="-1431875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0" name="Google Shape;2960;p68"/>
          <p:cNvGrpSpPr/>
          <p:nvPr/>
        </p:nvGrpSpPr>
        <p:grpSpPr>
          <a:xfrm flipH="1">
            <a:off x="1794888" y="2659658"/>
            <a:ext cx="793256" cy="182899"/>
            <a:chOff x="2685575" y="2835950"/>
            <a:chExt cx="433000" cy="99825"/>
          </a:xfrm>
        </p:grpSpPr>
        <p:sp>
          <p:nvSpPr>
            <p:cNvPr id="2961" name="Google Shape;2961;p68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8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68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68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5" name="Google Shape;2965;p68"/>
          <p:cNvSpPr/>
          <p:nvPr/>
        </p:nvSpPr>
        <p:spPr>
          <a:xfrm flipH="1">
            <a:off x="6813911" y="247396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68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68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68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68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68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2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DC94EC1-57D4-DFE0-14DB-E96E3C613F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278790"/>
              </p:ext>
            </p:extLst>
          </p:nvPr>
        </p:nvGraphicFramePr>
        <p:xfrm>
          <a:off x="6816041" y="573400"/>
          <a:ext cx="23241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324160" imgH="3057480" progId="Paint.Picture">
                  <p:embed/>
                </p:oleObj>
              </mc:Choice>
              <mc:Fallback>
                <p:oleObj name="Bitmap Image" r:id="rId2" imgW="2324160" imgH="3057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16041" y="573400"/>
                        <a:ext cx="23241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A6FCA30-4219-64E2-E8B1-D1C65A3562A8}"/>
              </a:ext>
            </a:extLst>
          </p:cNvPr>
          <p:cNvSpPr txBox="1"/>
          <p:nvPr/>
        </p:nvSpPr>
        <p:spPr>
          <a:xfrm>
            <a:off x="0" y="685566"/>
            <a:ext cx="814359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['Age’, 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'Experience’,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'Married/Single’,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      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</a:t>
            </a:r>
            <a:r>
              <a:rPr lang="en-SG" b="0" i="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House_Ownership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’,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                      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</a:t>
            </a:r>
            <a:r>
              <a:rPr lang="en-SG" b="0" i="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Car_Ownership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’,</a:t>
            </a:r>
          </a:p>
          <a:p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'Profession’, 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'CURRENT_JOB_YRS’,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   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'CURRENT_HOUSE_YRS’,</a:t>
            </a:r>
          </a:p>
          <a:p>
            <a:r>
              <a:rPr lang="en-SG" b="0" i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                                                 </a:t>
            </a:r>
          </a:p>
          <a:p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 'District’, </a:t>
            </a:r>
            <a:r>
              <a:rPr lang="en-SG" b="0" i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'Latitude', 'Longitude’, </a:t>
            </a:r>
          </a:p>
          <a:p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                                     </a:t>
            </a:r>
            <a:r>
              <a:rPr lang="en-SG" b="0" i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'Income_SGD</a:t>
            </a:r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’, ‘</a:t>
            </a:r>
            <a:r>
              <a:rPr lang="en-SG" dirty="0" err="1">
                <a:solidFill>
                  <a:schemeClr val="tx2"/>
                </a:solidFill>
                <a:latin typeface="Courier New" panose="02070309020205020404" pitchFamily="49" charset="0"/>
              </a:rPr>
              <a:t>Loan_loss</a:t>
            </a:r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’] 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8" name="Google Shape;2944;p68">
            <a:extLst>
              <a:ext uri="{FF2B5EF4-FFF2-40B4-BE49-F238E27FC236}">
                <a16:creationId xmlns:a16="http://schemas.microsoft.com/office/drawing/2014/main" id="{C48DD3D6-D6B1-A2D2-471E-1C2344AAA8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171" y="264965"/>
            <a:ext cx="651121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FEATURES: INDEPENDENT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4E1C0-14D2-3B5F-568B-7E726F75C0DF}"/>
              </a:ext>
            </a:extLst>
          </p:cNvPr>
          <p:cNvSpPr txBox="1"/>
          <p:nvPr/>
        </p:nvSpPr>
        <p:spPr>
          <a:xfrm>
            <a:off x="6056494" y="3695579"/>
            <a:ext cx="1530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SG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Risk_Flag</a:t>
            </a:r>
            <a:r>
              <a:rPr lang="en-SG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',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70ECF-FCBC-14AF-A050-382DE6A31BF4}"/>
              </a:ext>
            </a:extLst>
          </p:cNvPr>
          <p:cNvSpPr txBox="1"/>
          <p:nvPr/>
        </p:nvSpPr>
        <p:spPr>
          <a:xfrm>
            <a:off x="5997645" y="3975572"/>
            <a:ext cx="1647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chemeClr val="tx2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87.7%   Vs 12.3%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4D22AB-AEE9-E91E-ED26-0A59DFC799E1}"/>
              </a:ext>
            </a:extLst>
          </p:cNvPr>
          <p:cNvCxnSpPr>
            <a:cxnSpLocks/>
          </p:cNvCxnSpPr>
          <p:nvPr/>
        </p:nvCxnSpPr>
        <p:spPr>
          <a:xfrm>
            <a:off x="1165909" y="3160801"/>
            <a:ext cx="5750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DEA6988-8EFE-AEB6-E76D-C82CE774FE02}"/>
              </a:ext>
            </a:extLst>
          </p:cNvPr>
          <p:cNvSpPr/>
          <p:nvPr/>
        </p:nvSpPr>
        <p:spPr>
          <a:xfrm>
            <a:off x="6816041" y="934779"/>
            <a:ext cx="1718360" cy="1940459"/>
          </a:xfrm>
          <a:prstGeom prst="rect">
            <a:avLst/>
          </a:prstGeom>
          <a:solidFill>
            <a:srgbClr val="00B05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98A2ED-ED86-3569-4049-72B4E010D48C}"/>
              </a:ext>
            </a:extLst>
          </p:cNvPr>
          <p:cNvSpPr/>
          <p:nvPr/>
        </p:nvSpPr>
        <p:spPr>
          <a:xfrm>
            <a:off x="6848617" y="2715078"/>
            <a:ext cx="1294974" cy="915847"/>
          </a:xfrm>
          <a:prstGeom prst="rect">
            <a:avLst/>
          </a:prstGeom>
          <a:solidFill>
            <a:schemeClr val="tx2">
              <a:lumMod val="50000"/>
              <a:alpha val="1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369760-7393-C662-661E-22A31F51AF2E}"/>
              </a:ext>
            </a:extLst>
          </p:cNvPr>
          <p:cNvCxnSpPr/>
          <p:nvPr/>
        </p:nvCxnSpPr>
        <p:spPr>
          <a:xfrm flipH="1" flipV="1">
            <a:off x="8143593" y="3147779"/>
            <a:ext cx="390807" cy="966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3D95C0-2F36-E198-4F38-5A99952D2456}"/>
              </a:ext>
            </a:extLst>
          </p:cNvPr>
          <p:cNvSpPr txBox="1"/>
          <p:nvPr/>
        </p:nvSpPr>
        <p:spPr>
          <a:xfrm>
            <a:off x="7890605" y="4114071"/>
            <a:ext cx="14412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highlight>
                  <a:srgbClr val="FFFF00"/>
                </a:highlight>
              </a:rPr>
              <a:t>Modified to local  Geography</a:t>
            </a:r>
            <a:endParaRPr lang="en-SG" dirty="0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8E4F3C-28A3-B23B-569C-5CC12560B573}"/>
              </a:ext>
            </a:extLst>
          </p:cNvPr>
          <p:cNvCxnSpPr>
            <a:cxnSpLocks/>
          </p:cNvCxnSpPr>
          <p:nvPr/>
        </p:nvCxnSpPr>
        <p:spPr>
          <a:xfrm flipV="1">
            <a:off x="6634556" y="2646947"/>
            <a:ext cx="534871" cy="1148157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77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67"/>
          <p:cNvSpPr txBox="1">
            <a:spLocks noGrp="1"/>
          </p:cNvSpPr>
          <p:nvPr>
            <p:ph type="title"/>
          </p:nvPr>
        </p:nvSpPr>
        <p:spPr>
          <a:xfrm>
            <a:off x="4276165" y="1929956"/>
            <a:ext cx="4340294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Goals</a:t>
            </a:r>
            <a:endParaRPr dirty="0"/>
          </a:p>
        </p:txBody>
      </p:sp>
      <p:pic>
        <p:nvPicPr>
          <p:cNvPr id="2926" name="Google Shape;2926;p67"/>
          <p:cNvPicPr preferRelativeResize="0"/>
          <p:nvPr/>
        </p:nvPicPr>
        <p:blipFill rotWithShape="1">
          <a:blip r:embed="rId3">
            <a:alphaModFix/>
          </a:blip>
          <a:srcRect l="43745" t="15088" r="19623" b="2593"/>
          <a:stretch/>
        </p:blipFill>
        <p:spPr>
          <a:xfrm>
            <a:off x="136011" y="152400"/>
            <a:ext cx="2398959" cy="355511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927" name="Google Shape;2927;p6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928" name="Google Shape;2928;p6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0" name="Google Shape;2930;p67"/>
          <p:cNvGrpSpPr/>
          <p:nvPr/>
        </p:nvGrpSpPr>
        <p:grpSpPr>
          <a:xfrm rot="5400000">
            <a:off x="1273912" y="4127100"/>
            <a:ext cx="357454" cy="956304"/>
            <a:chOff x="357713" y="600975"/>
            <a:chExt cx="357454" cy="956304"/>
          </a:xfrm>
        </p:grpSpPr>
        <p:sp>
          <p:nvSpPr>
            <p:cNvPr id="2931" name="Google Shape;2931;p6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5" name="Google Shape;2935;p67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67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67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67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67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F49F7-B54A-4ADF-DA68-FCC23DA01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759" y="152399"/>
            <a:ext cx="2097441" cy="11847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67"/>
          <p:cNvSpPr txBox="1">
            <a:spLocks noGrp="1"/>
          </p:cNvSpPr>
          <p:nvPr>
            <p:ph type="title"/>
          </p:nvPr>
        </p:nvSpPr>
        <p:spPr>
          <a:xfrm>
            <a:off x="4276165" y="1209715"/>
            <a:ext cx="4340294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Goals</a:t>
            </a:r>
            <a:endParaRPr dirty="0"/>
          </a:p>
        </p:txBody>
      </p:sp>
      <p:sp>
        <p:nvSpPr>
          <p:cNvPr id="2925" name="Google Shape;2925;p67"/>
          <p:cNvSpPr txBox="1">
            <a:spLocks noGrp="1"/>
          </p:cNvSpPr>
          <p:nvPr>
            <p:ph type="subTitle" idx="1"/>
          </p:nvPr>
        </p:nvSpPr>
        <p:spPr>
          <a:xfrm>
            <a:off x="3704274" y="1772031"/>
            <a:ext cx="3675205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AutoNum type="arabicPeriod"/>
            </a:pPr>
            <a:r>
              <a:rPr lang="en-US" sz="1200" dirty="0"/>
              <a:t>Risk Mitigation: (loss prevention)</a:t>
            </a:r>
          </a:p>
          <a:p>
            <a:pPr algn="l"/>
            <a:r>
              <a:rPr lang="en-US" sz="1200" dirty="0"/>
              <a:t>2.     Improved Decision-Making: </a:t>
            </a:r>
          </a:p>
          <a:p>
            <a:pPr algn="l"/>
            <a:r>
              <a:rPr lang="en-US" sz="1200" dirty="0"/>
              <a:t>3.     Customer-Centric Approach: </a:t>
            </a:r>
          </a:p>
          <a:p>
            <a:pPr algn="l"/>
            <a:r>
              <a:rPr lang="en-US" sz="1200" dirty="0"/>
              <a:t>4.     Cost Reduction:</a:t>
            </a:r>
          </a:p>
          <a:p>
            <a:pPr algn="l"/>
            <a:r>
              <a:rPr lang="en-US" sz="1200" dirty="0"/>
              <a:t>5.     Improved Portfolio Management</a:t>
            </a:r>
          </a:p>
          <a:p>
            <a:pPr algn="l"/>
            <a:endParaRPr lang="en-US" sz="1200" dirty="0"/>
          </a:p>
          <a:p>
            <a:r>
              <a:rPr lang="en-US" sz="1200" dirty="0"/>
              <a:t>  </a:t>
            </a:r>
          </a:p>
          <a:p>
            <a:r>
              <a:rPr lang="en-US" dirty="0"/>
              <a:t>.</a:t>
            </a:r>
          </a:p>
        </p:txBody>
      </p:sp>
      <p:pic>
        <p:nvPicPr>
          <p:cNvPr id="2926" name="Google Shape;2926;p67"/>
          <p:cNvPicPr preferRelativeResize="0"/>
          <p:nvPr/>
        </p:nvPicPr>
        <p:blipFill rotWithShape="1">
          <a:blip r:embed="rId3">
            <a:alphaModFix/>
          </a:blip>
          <a:srcRect l="43745" t="15088" r="19623" b="2593"/>
          <a:stretch/>
        </p:blipFill>
        <p:spPr>
          <a:xfrm>
            <a:off x="136011" y="152400"/>
            <a:ext cx="2398959" cy="355511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927" name="Google Shape;2927;p6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928" name="Google Shape;2928;p6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0" name="Google Shape;2930;p67"/>
          <p:cNvGrpSpPr/>
          <p:nvPr/>
        </p:nvGrpSpPr>
        <p:grpSpPr>
          <a:xfrm rot="5400000">
            <a:off x="1273912" y="4127100"/>
            <a:ext cx="357454" cy="956304"/>
            <a:chOff x="357713" y="600975"/>
            <a:chExt cx="357454" cy="956304"/>
          </a:xfrm>
        </p:grpSpPr>
        <p:sp>
          <p:nvSpPr>
            <p:cNvPr id="2931" name="Google Shape;2931;p6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5" name="Google Shape;2935;p67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67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67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67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67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53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5" grpId="0" build="p"/>
    </p:bldLst>
  </p:timing>
</p:sld>
</file>

<file path=ppt/theme/theme1.xml><?xml version="1.0" encoding="utf-8"?>
<a:theme xmlns:a="http://schemas.openxmlformats.org/drawingml/2006/main" name="Data Science Project Proposal XL by Slidesgo">
  <a:themeElements>
    <a:clrScheme name="Simple Light">
      <a:dk1>
        <a:srgbClr val="0E0E0E"/>
      </a:dk1>
      <a:lt1>
        <a:srgbClr val="FFFFFF"/>
      </a:lt1>
      <a:dk2>
        <a:srgbClr val="72F49A"/>
      </a:dk2>
      <a:lt2>
        <a:srgbClr val="47A5F3"/>
      </a:lt2>
      <a:accent1>
        <a:srgbClr val="F341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</TotalTime>
  <Words>701</Words>
  <Application>Microsoft Office PowerPoint</Application>
  <PresentationFormat>On-screen Show (16:9)</PresentationFormat>
  <Paragraphs>133</Paragraphs>
  <Slides>27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Roboto</vt:lpstr>
      <vt:lpstr>Ami R</vt:lpstr>
      <vt:lpstr>Courier New</vt:lpstr>
      <vt:lpstr>Arial</vt:lpstr>
      <vt:lpstr>Lexend</vt:lpstr>
      <vt:lpstr>Adobe Myungjo Std M</vt:lpstr>
      <vt:lpstr>Aldrich</vt:lpstr>
      <vt:lpstr>Candara Light</vt:lpstr>
      <vt:lpstr>Bai Jamjuree</vt:lpstr>
      <vt:lpstr>Data Science Project Proposal XL by Slidesgo</vt:lpstr>
      <vt:lpstr>Bitmap Image</vt:lpstr>
      <vt:lpstr>Customer Loan Defaults Using AI Algorithms for a Fictitious Shantanu Bank of Singapore”</vt:lpstr>
      <vt:lpstr>TABLE OF CONTENTS</vt:lpstr>
      <vt:lpstr>INTRODUCTION</vt:lpstr>
      <vt:lpstr>Problem Statement</vt:lpstr>
      <vt:lpstr>Dataset Details</vt:lpstr>
      <vt:lpstr>DATA ARCHITECTURE</vt:lpstr>
      <vt:lpstr>DATA FEATURES: INDEPENDENT</vt:lpstr>
      <vt:lpstr>Business Goals</vt:lpstr>
      <vt:lpstr>Business Goals</vt:lpstr>
      <vt:lpstr>Data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Sneak Peek</vt:lpstr>
      <vt:lpstr>PowerPoint Presentation</vt:lpstr>
      <vt:lpstr>Modeling</vt:lpstr>
      <vt:lpstr>PowerPoint Presentation</vt:lpstr>
      <vt:lpstr>AI Modelings adopted for Prediction</vt:lpstr>
      <vt:lpstr>PowerPoint Presentation</vt:lpstr>
      <vt:lpstr>PowerPoint Presentation</vt:lpstr>
      <vt:lpstr>Conclusions</vt:lpstr>
      <vt:lpstr>FUTURE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Loan Defaults Using AI Algorithms for a Fictitious Shantanu Bank of Singapore”</dc:title>
  <dc:creator>User</dc:creator>
  <cp:lastModifiedBy>venuradhika@gmail.com</cp:lastModifiedBy>
  <cp:revision>25</cp:revision>
  <dcterms:modified xsi:type="dcterms:W3CDTF">2023-09-12T16:55:18Z</dcterms:modified>
</cp:coreProperties>
</file>